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90" r:id="rId3"/>
    <p:sldId id="297" r:id="rId4"/>
    <p:sldId id="312" r:id="rId5"/>
    <p:sldId id="305" r:id="rId6"/>
    <p:sldId id="269" r:id="rId7"/>
    <p:sldId id="303" r:id="rId8"/>
    <p:sldId id="308" r:id="rId9"/>
    <p:sldId id="309" r:id="rId10"/>
    <p:sldId id="295" r:id="rId11"/>
    <p:sldId id="289" r:id="rId12"/>
    <p:sldId id="310" r:id="rId13"/>
    <p:sldId id="291" r:id="rId14"/>
    <p:sldId id="296" r:id="rId15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8D28A36-F90D-56DF-FA63-7C57FA61E251}" name="Sandro Scherrer" initials="SS" userId="fd0f62dac4457e73" providerId="Windows Live"/>
  <p188:author id="{42647348-FD11-8D66-FF92-ED98FAC73DA4}" name="Mercado Auf der Maur, Zahira (STUDENTS)" initials="MAdMZ(" userId="Mercado Auf der Maur, Zahira (STUDENTS)" providerId="None"/>
  <p188:author id="{D33346DE-6B13-DDA2-F519-4DC319C18C49}" name="Colombo, Aaron (STUDENTS)" initials="CA(" userId="S::aaron.colombo@students.unibe.ch::dd93b515-2347-448d-9abc-cd91c5ebb34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7590"/>
    <a:srgbClr val="43AA8B"/>
    <a:srgbClr val="90BE6D"/>
    <a:srgbClr val="F9C750"/>
    <a:srgbClr val="F9981C"/>
    <a:srgbClr val="F94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76A30-A231-4410-BF5A-6C58FD2F7994}" v="728" dt="2022-12-21T07:47:19.976"/>
    <p1510:client id="{5D191D1F-C72D-134D-BAB2-924B7E8813DF}" v="773" dt="2022-12-20T20:16:49.520"/>
    <p1510:client id="{BFC29DA1-EC3F-5A4F-8AAF-5C5005CB34DA}" v="49" dt="2022-12-20T18:06:38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/>
    <p:restoredTop sz="90967"/>
  </p:normalViewPr>
  <p:slideViewPr>
    <p:cSldViewPr snapToGrid="0">
      <p:cViewPr varScale="1">
        <p:scale>
          <a:sx n="110" d="100"/>
          <a:sy n="110" d="100"/>
        </p:scale>
        <p:origin x="9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914FE-05B9-E546-83AC-0DAA4094444C}" type="datetimeFigureOut">
              <a:rPr lang="en-CH" smtClean="0"/>
              <a:t>12/17/24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EE717-D42B-4E4A-9140-D57258F0977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707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40714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0947E-5688-5110-25E5-73716C821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4D1F36-EDD7-CDCD-E153-DA9E344A5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7EADA-57F1-8DC6-C0A3-55F735D4F6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10004-3BBE-45AD-6D6A-3DF10AEFEC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831523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929ED-178A-85FA-FF03-3668CADB2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8B4E45-48CA-85F5-8D45-05262C9653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3F6F65-C196-C0EF-3842-3C5D1FB6E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ym typeface="Wingdings" panose="05000000000000000000" pitchFamily="2" charset="2"/>
              </a:rPr>
              <a:t>Before we finish, we just have one last very important question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F7D54-CB87-8E95-5AFD-EEF75DA01B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78445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ACF35-0E0B-A2B9-A36A-DD319EF0F9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75F4A7-4227-2520-13D0-3C8C7160A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2F95A5-A1D8-AFB6-46C4-483DAB521B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0DD6FC-0BED-50BD-AED0-9B1D79F576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22345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F6BA7-7A34-C606-3C0E-A69096DBF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D51E42-6D12-4759-0EF2-F95644004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80AB6F-19AC-BDBB-7671-6B67E70297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622DFA-7FC8-9C73-05AC-38E947784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52156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6C169-A78A-7BD8-EB51-C58837697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24234-6289-1088-14F2-6B722A8CCD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C0D237-00FA-D54D-81A5-C6940A837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6FDCCA-6CE7-1162-3F1A-759096E77E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94848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82B8D-7770-8FE3-884F-C8D5CEBCC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369EBB-BF26-C34F-51E6-0B1BA802C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33B7DA-B6CC-971B-A88A-7D0F65A08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 important consideration when generating an atlas is that the reliability and relevance to the clinical population on which the atlas is being used, is given.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12F8F-493C-B1F9-5122-D02078B745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57852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9934C-43BB-D32A-1A2C-3C9CEF457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5D470F-BD4C-7929-B5B0-B6ED8EC8B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26200C-DB61-28F9-803E-64E26001C6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sym typeface="Wingdings" panose="05000000000000000000" pitchFamily="2" charset="2"/>
              </a:rPr>
              <a:t>How did we generate the labels?</a:t>
            </a:r>
          </a:p>
          <a:p>
            <a:r>
              <a:rPr lang="en-GB" sz="1200" dirty="0">
                <a:sym typeface="Wingdings" panose="05000000000000000000" pitchFamily="2" charset="2"/>
              </a:rPr>
              <a:t>Registered image to atlas, Averaging all labels of train data, probability map, take max probability, median filtering-morphological filters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18927-3D9C-3523-3059-FE8E85DE0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4521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8E9E6-4FB7-6523-C8ED-896ED4F74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261EBB-6662-7B1F-D704-A473F4A3DF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27CBF2-A146-B1A9-847A-AD4C0283D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73EB4-9B8E-CA6D-68EF-4E58CE4A9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18983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ADD98-92BD-1C50-68C0-14D30D954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2A3F9F-3397-38BB-9BA2-B72FFCA321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684C1A-55DB-84DC-B586-CF711A9E33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EAB24-E46C-7A69-49B2-141B5EE02D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12506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9a0c79df7d_0_2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9a0c79df7d_0_2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8EE77-351E-1B87-9511-3137FF619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60D6EA-ECCD-83DC-D3BD-6002C67DFB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61E83B-64DF-CEF7-D63C-E01F73CE7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35183-06B2-3484-7C7F-DFED36314C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10756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E68D1-D966-933F-9007-521523C81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255DEA-A8B6-6E83-F6D4-A4D4C6FA2F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5DE5E1-D29E-3B1E-9B58-360EE65B0D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A5404-2197-B9F3-C521-4683747A11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81602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802CE7-5B5A-ADF9-7AD1-949924510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632EE0-7462-2DE2-6A76-ABB56A1369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E6D350-81CC-2E31-629A-B164F352B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56D0D-82F0-FF30-CC92-F81421B9BD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EE717-D42B-4E4A-9140-D57258F0977B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67502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E9B4B-8668-EE39-D28A-F28D9FC80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4EBFC-3E1D-ABA6-BECC-52515ABE70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DBA62-58DB-C932-EFF4-C3E4F120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2146-D650-3541-8B02-23DE2811A45B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DEAA2-DAAA-96D0-BEF6-A9FD3256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9038F-F23C-C30A-A7ED-4D6ABAFB9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43006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97A84-3BDB-168E-5FBB-733390A43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91B243-5AAE-B1B6-73CF-CAEDB3D6E9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ECAF3-58BE-7107-E278-2D4C33B0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45606-F97D-FD4D-AF03-8222D113324F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77BDF-4657-D249-4B4D-2247E18BC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95393-6A79-39BB-202F-F460E1E8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7310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CBDB9-4366-75ED-F635-AD6830E512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ABC9C7-4FF8-FF3B-AB71-B0D162FCD5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409A6-B8A4-78DE-00FC-60CFF670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6597-241F-984D-87C9-EB84775B4514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DF64D-D23B-2394-44BD-48B2E2A73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1607D-C017-E128-EEC2-62AA5C851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831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BABD-A8A6-1821-ED4D-59CFA0C7F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AD492-06EA-B7EE-42C6-4323718AA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91352-8EB0-6878-32EA-3BF74802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60E53-7002-6E43-A0C6-EC681B088C32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49E41-35BE-3D5E-464D-9A0F634C0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29856-1E04-0763-9DC2-5143BFA11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508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5B707-DAFC-6B3C-7168-59B3174BF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A6315A-E560-850E-B4C6-CDBDC9ECD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315FB-38E5-9611-82B3-B7B0C65E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EFD0BF-65F6-9642-925C-62BD287817C5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F6C16-0284-5B2D-EC5D-A696FF4D1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5C7B1-56F1-CFA4-4F1F-6AAB2335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42224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84154-05F2-D199-F050-5BCFAF207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55F0-9412-BF4B-D4AB-7657FB0F0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DB08E-00F2-EDB4-0D2E-E24F5BF06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BD0DA7-91EC-5841-FCCA-F5FCD82F7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F46E5-0E38-1F44-B503-2E9B97CD7F8D}" type="datetime1">
              <a:rPr lang="de-CH" smtClean="0"/>
              <a:t>17.12.24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AB8BC-0670-A966-F4BA-6593059E1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7F591-5783-02F0-21E4-FED536D45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1395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2FF54-84B9-1F5C-A91E-1AFEC0EFA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2CA77-0374-6126-0636-7116929F1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774D6-190D-69CE-2F62-B632A71315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0B7100-A93F-DA46-04A3-B39384DE9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40C742-B499-A620-93F8-A069D03FED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03ADFE-C5F0-9A25-4B96-8FBC88792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3F273-FC79-0642-92F4-44D02235701E}" type="datetime1">
              <a:rPr lang="de-CH" smtClean="0"/>
              <a:t>17.12.24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6768D-5C4D-C265-3AED-38D6BF610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68CFE6-184E-12B4-A746-C4919EC42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20213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AA2F-92AF-EB1B-9AFF-A37971357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1E6B3A-DFF7-12F5-84D3-B38EF05EB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8CF3-6EBE-2045-8E14-2981018E7F9B}" type="datetime1">
              <a:rPr lang="de-CH" smtClean="0"/>
              <a:t>17.12.24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110E4-C8B2-BE7E-6DFB-F24D14A42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E32C0-FEB6-E305-BE6B-F972FB8F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8767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51C524-70F4-A474-4A28-D7B36EDD6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861A9-41C7-C047-8A3F-12074A6A9014}" type="datetime1">
              <a:rPr lang="de-CH" smtClean="0"/>
              <a:t>17.12.24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A4DC8-ECA6-E187-EE78-14F7C8845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E7491-308E-8220-C108-370CBAA27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9350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5940F-04FE-7BDD-F147-D09AF461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860D6-274C-998A-8EFB-EFBD7FFED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BA2BF9-7770-0159-441F-D39924D62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2EA14-3597-44CF-FB5D-33C64349B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CCD4B-7C79-A944-9527-34A3BC1FAB66}" type="datetime1">
              <a:rPr lang="de-CH" smtClean="0"/>
              <a:t>17.12.24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B588A-86A9-7632-DE65-7F550BAC9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AEB23-2ACD-EFA7-3B60-08856A73E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5020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9D639-390F-9BE9-E083-FC7B46E7F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499A0F-0F2A-F512-2FBB-5DE72DC3C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92583A-D7AB-CCAA-78F5-D06037EAD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F760B-8AAB-12A4-0EAD-42BD04B2F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04636-8411-1241-848C-9411CADAF735}" type="datetime1">
              <a:rPr lang="de-CH" smtClean="0"/>
              <a:t>17.12.24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E2E554-BD2F-5A10-BB86-A9C77BA9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3A410-427C-61EE-2DF1-F08469F3D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1213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89BF6A-88FB-818D-BE61-7E2165727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39816-2611-51BC-1D12-9746328EF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B410D-BBEE-E9C0-22F6-DB372BD4B3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6090F-E3E7-764D-AF6F-FB2AA2D52234}" type="datetime1">
              <a:rPr lang="de-CH" smtClean="0"/>
              <a:t>17.12.24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6979C-4ACB-AD80-B26B-E0166C171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1C9D5-9748-9310-BA02-E83A61F63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A2B9-BCB3-C64F-ADEC-8092B394DEDB}" type="slidenum">
              <a:rPr lang="en-CH" smtClean="0"/>
              <a:t>‹#›</a:t>
            </a:fld>
            <a:endParaRPr lang="en-CH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DA97688C-EF96-FADF-669E-D95517CE0634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06000" y="-144462"/>
            <a:ext cx="22860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6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ninf.2017.0000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nologyreview.com/2023/10/12/1081607/brain-atlas-cells-humans-primate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5" Type="http://schemas.openxmlformats.org/officeDocument/2006/relationships/image" Target="../media/image18.png"/><Relationship Id="rId10" Type="http://schemas.openxmlformats.org/officeDocument/2006/relationships/image" Target="../media/image13.jpe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E5F5-7EBC-DD11-005D-30B0B53A2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9571"/>
            <a:ext cx="9144000" cy="3777381"/>
          </a:xfrm>
        </p:spPr>
        <p:txBody>
          <a:bodyPr>
            <a:normAutofit fontScale="90000"/>
          </a:bodyPr>
          <a:lstStyle/>
          <a:p>
            <a:r>
              <a:rPr lang="en-GB" dirty="0"/>
              <a:t>Atlas-based Segmentation Consists of a Powerful Baseline for Brain Tissue Segmentation when Compared to a ML-based Approach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52A00-AAFB-145B-636C-0DF25EC7C6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89308"/>
            <a:ext cx="9144000" cy="467042"/>
          </a:xfrm>
        </p:spPr>
        <p:txBody>
          <a:bodyPr/>
          <a:lstStyle/>
          <a:p>
            <a:r>
              <a:rPr lang="en-US" dirty="0"/>
              <a:t>Group 1: Antoine Biebuyck, Nathan Hoffman, Sandro Scherrer</a:t>
            </a:r>
            <a:endParaRPr lang="en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562933-DB1B-4E85-9300-C6C749DCB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93521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53344-DBC4-5D65-B10B-6BC29B92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9E7AE-0F93-8143-8DD9-267B8841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Discussion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A4322-D5A4-7F32-80A0-71A032D9F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826661" cy="3883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Random Forest Strengths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Segmenting large structures (white/grey matter)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Adapts well to new data</a:t>
            </a:r>
            <a:endParaRPr lang="en-GB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Atlas-Based Method Strengths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Small, consistent structures (e.g., thalamus)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Segmentation within seconds, ideal for clinical use</a:t>
            </a:r>
          </a:p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Challenges</a:t>
            </a:r>
          </a:p>
          <a:p>
            <a:pPr lvl="1"/>
            <a:r>
              <a:rPr lang="en-GB" sz="1400" b="1" dirty="0">
                <a:sym typeface="Wingdings" panose="05000000000000000000" pitchFamily="2" charset="2"/>
              </a:rPr>
              <a:t>Atlas-based</a:t>
            </a:r>
            <a:r>
              <a:rPr lang="en-GB" sz="1400" dirty="0">
                <a:sym typeface="Wingdings" panose="05000000000000000000" pitchFamily="2" charset="2"/>
              </a:rPr>
              <a:t> struggles with spatial variation in tissues (grey/white matter) and depends on atlas quality</a:t>
            </a:r>
          </a:p>
          <a:p>
            <a:pPr lvl="1"/>
            <a:r>
              <a:rPr lang="en-GB" sz="1400" b="1" dirty="0">
                <a:sym typeface="Wingdings" panose="05000000000000000000" pitchFamily="2" charset="2"/>
              </a:rPr>
              <a:t>Random Forest </a:t>
            </a:r>
            <a:r>
              <a:rPr lang="en-GB" sz="1400" dirty="0">
                <a:sym typeface="Wingdings" panose="05000000000000000000" pitchFamily="2" charset="2"/>
              </a:rPr>
              <a:t>takes several minutes to evaluate  requiring optimization for clinical use</a:t>
            </a:r>
            <a:endParaRPr lang="en-GB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Robustness against noise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Both methods handle noise well, with Random Forest showing unexpected strength against noisy data</a:t>
            </a:r>
          </a:p>
          <a:p>
            <a:pPr marL="0" indent="0">
              <a:buNone/>
            </a:pPr>
            <a:r>
              <a:rPr lang="en-GB" sz="1800" b="1" dirty="0">
                <a:sym typeface="Wingdings" panose="05000000000000000000" pitchFamily="2" charset="2"/>
              </a:rPr>
              <a:t>Future Development</a:t>
            </a:r>
          </a:p>
          <a:p>
            <a:pPr lvl="1"/>
            <a:r>
              <a:rPr lang="en-GB" sz="1400" dirty="0">
                <a:sym typeface="Wingdings" panose="05000000000000000000" pitchFamily="2" charset="2"/>
              </a:rPr>
              <a:t>Combine Atlas for small and RF for large structures</a:t>
            </a:r>
          </a:p>
          <a:p>
            <a:pPr lvl="1"/>
            <a:endParaRPr lang="en-CH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66371E-C485-618B-9EBE-7A4DD6CF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32882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1310F-E06C-5885-7175-457CE9828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C6EF1-821C-55D0-8FC3-F8DBE822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11</a:t>
            </a:fld>
            <a:endParaRPr lang="en-CH"/>
          </a:p>
        </p:txBody>
      </p:sp>
      <p:pic>
        <p:nvPicPr>
          <p:cNvPr id="13" name="Picture 12" descr="A person holding a blue object&#10;&#10;Description automatically generated">
            <a:extLst>
              <a:ext uri="{FF2B5EF4-FFF2-40B4-BE49-F238E27FC236}">
                <a16:creationId xmlns:a16="http://schemas.microsoft.com/office/drawing/2014/main" id="{43D3A781-5E76-DAC2-57E7-D7126A1DC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13" y="1804988"/>
            <a:ext cx="10146774" cy="5053012"/>
          </a:xfrm>
          <a:prstGeom prst="rect">
            <a:avLst/>
          </a:prstGeom>
        </p:spPr>
      </p:pic>
      <p:pic>
        <p:nvPicPr>
          <p:cNvPr id="3" name="Picture 2" descr="A close-up of a person's face&#10;&#10;Description automatically generated">
            <a:extLst>
              <a:ext uri="{FF2B5EF4-FFF2-40B4-BE49-F238E27FC236}">
                <a16:creationId xmlns:a16="http://schemas.microsoft.com/office/drawing/2014/main" id="{C4132830-0935-F93A-9846-789B4B124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613" y="62164"/>
            <a:ext cx="2633012" cy="1578422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F0E379D-2D17-1483-71C6-D329726137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5625" y="62164"/>
            <a:ext cx="6197035" cy="1578422"/>
          </a:xfrm>
        </p:spPr>
        <p:txBody>
          <a:bodyPr>
            <a:noAutofit/>
          </a:bodyPr>
          <a:lstStyle/>
          <a:p>
            <a:r>
              <a:rPr lang="en-US" sz="5400" dirty="0"/>
              <a:t>Which do you choose?</a:t>
            </a:r>
            <a:endParaRPr lang="en-CH" sz="5400" dirty="0"/>
          </a:p>
        </p:txBody>
      </p:sp>
    </p:spTree>
    <p:extLst>
      <p:ext uri="{BB962C8B-B14F-4D97-AF65-F5344CB8AC3E}">
        <p14:creationId xmlns:p14="http://schemas.microsoft.com/office/powerpoint/2010/main" val="2827731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F48BD-B5BA-B603-155A-C99934D5F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D67E0-6A84-91C4-A272-03CC59CDA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12</a:t>
            </a:fld>
            <a:endParaRPr lang="en-CH"/>
          </a:p>
        </p:txBody>
      </p:sp>
      <p:pic>
        <p:nvPicPr>
          <p:cNvPr id="6" name="Grafik 5" descr="Ein Bild, das Menschliches Gesicht, Person, Zimmerpflanze, Blumentopf enthält.&#10;&#10;Automatisch generierte Beschreibung">
            <a:extLst>
              <a:ext uri="{FF2B5EF4-FFF2-40B4-BE49-F238E27FC236}">
                <a16:creationId xmlns:a16="http://schemas.microsoft.com/office/drawing/2014/main" id="{006A11EA-E9DB-63EF-4D8F-98CC73741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266" y="1400856"/>
            <a:ext cx="6591467" cy="405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59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C3285-FA06-A295-5066-2F29976DE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76ED9-D75C-C037-F022-5C1C82E7A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CB2AA-1293-C05C-5F60-673F57F37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[1] D. A. Dickie </a:t>
            </a:r>
            <a:r>
              <a:rPr lang="en-US" sz="1400" i="1" dirty="0"/>
              <a:t>et al.</a:t>
            </a:r>
            <a:r>
              <a:rPr lang="en-US" sz="1400" dirty="0"/>
              <a:t>, “Whole Brain Magnetic Resonance Image Atlases: A Systematic Review of Existing Atlases and Caveats for Use in Population Imaging,” </a:t>
            </a:r>
            <a:r>
              <a:rPr lang="en-US" sz="1400" i="1" dirty="0"/>
              <a:t>Front. </a:t>
            </a:r>
            <a:r>
              <a:rPr lang="en-US" sz="1400" i="1" dirty="0" err="1"/>
              <a:t>Neuroinform</a:t>
            </a:r>
            <a:r>
              <a:rPr lang="en-US" sz="1400" i="1" dirty="0"/>
              <a:t>.</a:t>
            </a:r>
            <a:r>
              <a:rPr lang="en-US" sz="1400" dirty="0"/>
              <a:t>, vol. 11, Jan. 2017, </a:t>
            </a:r>
            <a:r>
              <a:rPr lang="en-US" sz="1400" dirty="0" err="1"/>
              <a:t>doi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10.3389/fninf.2017.00001</a:t>
            </a:r>
            <a:r>
              <a:rPr lang="en-US" sz="1400" dirty="0"/>
              <a:t>.</a:t>
            </a:r>
            <a:endParaRPr lang="en-GB" sz="1400" dirty="0"/>
          </a:p>
          <a:p>
            <a:r>
              <a:rPr lang="en-US" sz="1400" dirty="0"/>
              <a:t>[2] “Scientists just drafted an incredibly detailed map of the human brain,” MIT Technology Review. Accessed: Nov. 30, 2024. [Online]. Available: </a:t>
            </a:r>
            <a:r>
              <a:rPr lang="en-US" sz="1400" dirty="0">
                <a:hlinkClick r:id="rId4"/>
              </a:rPr>
              <a:t>https://www.technologyreview.com/2023/10/12/1081607/brain-atlas-cells-humans-primates</a:t>
            </a:r>
            <a:endParaRPr lang="en-US" sz="1400" dirty="0"/>
          </a:p>
          <a:p>
            <a:endParaRPr lang="en-GB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776A8-D5AA-3CC2-92C0-399731AE2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5802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FC40C-052A-8791-C8A3-49DED5CB4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1FD7C-27F7-E0AA-A154-CAFD94908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END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6433D-340F-9995-1C83-17006CED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75887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90BADB-66E7-F24B-2BFB-C40899A5B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35C5-7A12-9033-7FEA-2ECDEC9B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94797" cy="1325563"/>
          </a:xfrm>
        </p:spPr>
        <p:txBody>
          <a:bodyPr/>
          <a:lstStyle/>
          <a:p>
            <a:r>
              <a:rPr lang="en-US" dirty="0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an Atlas?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7F641-A988-EF7E-C20A-0EB4E8398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39712" cy="2083435"/>
          </a:xfrm>
        </p:spPr>
        <p:txBody>
          <a:bodyPr/>
          <a:lstStyle/>
          <a:p>
            <a:r>
              <a:rPr lang="en-GB" sz="1600" dirty="0">
                <a:sym typeface="Wingdings" panose="05000000000000000000" pitchFamily="2" charset="2"/>
              </a:rPr>
              <a:t>Anatomical representation of the brain showing population-wise brain features. [1]</a:t>
            </a:r>
          </a:p>
          <a:p>
            <a:r>
              <a:rPr lang="en-GB" sz="1600" dirty="0">
                <a:sym typeface="Wingdings" panose="05000000000000000000" pitchFamily="2" charset="2"/>
              </a:rPr>
              <a:t>Derived by statistically summarizing voxel-wise, regional or global brain MRI measures from several individuals. [1]</a:t>
            </a:r>
          </a:p>
          <a:p>
            <a:r>
              <a:rPr lang="en-GB" sz="1600" dirty="0">
                <a:sym typeface="Wingdings" panose="05000000000000000000" pitchFamily="2" charset="2"/>
              </a:rPr>
              <a:t>Reliability and relevance to the clinical population on which they are being used is paramount. [1]</a:t>
            </a:r>
          </a:p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D49CD-B8E2-8A90-E52A-9731A946A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2</a:t>
            </a:fld>
            <a:endParaRPr lang="en-CH"/>
          </a:p>
        </p:txBody>
      </p:sp>
      <p:pic>
        <p:nvPicPr>
          <p:cNvPr id="9" name="Picture 8" descr="A drawing of hands holding a map&#10;&#10;Description automatically generated">
            <a:extLst>
              <a:ext uri="{FF2B5EF4-FFF2-40B4-BE49-F238E27FC236}">
                <a16:creationId xmlns:a16="http://schemas.microsoft.com/office/drawing/2014/main" id="{A3AA1A6C-B735-A150-BA92-C92FB1158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12" y="173541"/>
            <a:ext cx="3096618" cy="2477294"/>
          </a:xfrm>
          <a:prstGeom prst="rect">
            <a:avLst/>
          </a:prstGeom>
        </p:spPr>
      </p:pic>
      <p:pic>
        <p:nvPicPr>
          <p:cNvPr id="11" name="Picture 10" descr="A diagram of the brain&#10;&#10;Description automatically generated">
            <a:extLst>
              <a:ext uri="{FF2B5EF4-FFF2-40B4-BE49-F238E27FC236}">
                <a16:creationId xmlns:a16="http://schemas.microsoft.com/office/drawing/2014/main" id="{7500DEFD-3AD2-1E81-69C6-C59E75202C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551" r="24714"/>
          <a:stretch/>
        </p:blipFill>
        <p:spPr>
          <a:xfrm>
            <a:off x="8329615" y="2655346"/>
            <a:ext cx="3333749" cy="3696493"/>
          </a:xfrm>
          <a:prstGeom prst="rect">
            <a:avLst/>
          </a:prstGeom>
        </p:spPr>
      </p:pic>
      <p:pic>
        <p:nvPicPr>
          <p:cNvPr id="13" name="Picture 12" descr="A close-up of a brain scan&#10;&#10;Description automatically generated">
            <a:extLst>
              <a:ext uri="{FF2B5EF4-FFF2-40B4-BE49-F238E27FC236}">
                <a16:creationId xmlns:a16="http://schemas.microsoft.com/office/drawing/2014/main" id="{AC49017D-6DA2-ABCF-30F1-D654F2701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996519"/>
            <a:ext cx="2455546" cy="2355320"/>
          </a:xfrm>
          <a:prstGeom prst="rect">
            <a:avLst/>
          </a:prstGeom>
        </p:spPr>
      </p:pic>
      <p:pic>
        <p:nvPicPr>
          <p:cNvPr id="15" name="Picture 14" descr="A close-up of a brain&#10;&#10;Description automatically generated">
            <a:extLst>
              <a:ext uri="{FF2B5EF4-FFF2-40B4-BE49-F238E27FC236}">
                <a16:creationId xmlns:a16="http://schemas.microsoft.com/office/drawing/2014/main" id="{D5AA1C3C-C6B6-65C7-425F-C1C87465D7F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6"/>
          <a:stretch/>
        </p:blipFill>
        <p:spPr>
          <a:xfrm>
            <a:off x="3293746" y="3996519"/>
            <a:ext cx="1991360" cy="2355320"/>
          </a:xfrm>
          <a:prstGeom prst="rect">
            <a:avLst/>
          </a:prstGeom>
        </p:spPr>
      </p:pic>
      <p:pic>
        <p:nvPicPr>
          <p:cNvPr id="17" name="Picture 16" descr="A close-up of a brain&#10;&#10;Description automatically generated">
            <a:extLst>
              <a:ext uri="{FF2B5EF4-FFF2-40B4-BE49-F238E27FC236}">
                <a16:creationId xmlns:a16="http://schemas.microsoft.com/office/drawing/2014/main" id="{E8752B83-983D-F4D8-DC1D-B55A8117BD1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-116"/>
          <a:stretch/>
        </p:blipFill>
        <p:spPr>
          <a:xfrm>
            <a:off x="5232997" y="3996519"/>
            <a:ext cx="2903219" cy="23553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3A2EB5-8622-861D-6984-03F30D1ABC90}"/>
              </a:ext>
            </a:extLst>
          </p:cNvPr>
          <p:cNvSpPr txBox="1"/>
          <p:nvPr/>
        </p:nvSpPr>
        <p:spPr>
          <a:xfrm>
            <a:off x="11297604" y="2650835"/>
            <a:ext cx="365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583137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0842F-29D4-44A0-3DED-E90AA1F79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0D39A-8902-B2DA-C8EE-718CF11866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53851" cy="1325563"/>
          </a:xfrm>
        </p:spPr>
        <p:txBody>
          <a:bodyPr/>
          <a:lstStyle/>
          <a:p>
            <a:r>
              <a:rPr lang="en-US" dirty="0"/>
              <a:t>Construction of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F969C-F572-BDF3-64C2-9F43C18DC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3</a:t>
            </a:fld>
            <a:endParaRPr lang="en-CH"/>
          </a:p>
        </p:txBody>
      </p:sp>
      <p:pic>
        <p:nvPicPr>
          <p:cNvPr id="16" name="Grafik 15" descr="Ein Bild, das Kreis enthält.&#10;&#10;Automatisch generierte Beschreibung">
            <a:extLst>
              <a:ext uri="{FF2B5EF4-FFF2-40B4-BE49-F238E27FC236}">
                <a16:creationId xmlns:a16="http://schemas.microsoft.com/office/drawing/2014/main" id="{35B3EB34-7A71-E313-A83A-ED37E60B9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8465"/>
            <a:ext cx="909841" cy="8033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0FCB816-2358-AC2D-3DD2-842F2ED99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52962"/>
            <a:ext cx="909841" cy="803388"/>
          </a:xfrm>
          <a:prstGeom prst="rect">
            <a:avLst/>
          </a:prstGeom>
        </p:spPr>
      </p:pic>
      <p:pic>
        <p:nvPicPr>
          <p:cNvPr id="20" name="Grafik 19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50E91135-1E1C-CEE8-614B-C06397984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747058"/>
            <a:ext cx="909841" cy="803388"/>
          </a:xfrm>
          <a:prstGeom prst="rect">
            <a:avLst/>
          </a:prstGeom>
        </p:spPr>
      </p:pic>
      <p:pic>
        <p:nvPicPr>
          <p:cNvPr id="22" name="Grafik 21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9A373C0F-B396-60A8-6C8D-A6C5C7F0A1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1" y="2857419"/>
            <a:ext cx="909840" cy="803388"/>
          </a:xfrm>
          <a:prstGeom prst="rect">
            <a:avLst/>
          </a:prstGeom>
        </p:spPr>
      </p:pic>
      <p:pic>
        <p:nvPicPr>
          <p:cNvPr id="3" name="Picture 2" descr="A close-up of a brain&#10;&#10;Description automatically generated">
            <a:extLst>
              <a:ext uri="{FF2B5EF4-FFF2-40B4-BE49-F238E27FC236}">
                <a16:creationId xmlns:a16="http://schemas.microsoft.com/office/drawing/2014/main" id="{3000A7F8-B74C-C7F6-367E-F8DAC82ED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973" y="3564009"/>
            <a:ext cx="1543315" cy="12506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9F049F-AD0E-F388-DE3F-A19D9FAC26D2}"/>
              </a:ext>
            </a:extLst>
          </p:cNvPr>
          <p:cNvSpPr txBox="1"/>
          <p:nvPr/>
        </p:nvSpPr>
        <p:spPr>
          <a:xfrm>
            <a:off x="671945" y="1690688"/>
            <a:ext cx="1434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 Images (20)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2CC30257-C0D4-A5D8-69E6-002B2E06C631}"/>
              </a:ext>
            </a:extLst>
          </p:cNvPr>
          <p:cNvSpPr/>
          <p:nvPr/>
        </p:nvSpPr>
        <p:spPr>
          <a:xfrm>
            <a:off x="1913819" y="2021063"/>
            <a:ext cx="731232" cy="435788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E827166E-ABE5-EC78-5836-C3F56AC5E43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0" y="1998465"/>
            <a:ext cx="1198683" cy="803388"/>
          </a:xfrm>
          <a:prstGeom prst="rect">
            <a:avLst/>
          </a:prstGeom>
        </p:spPr>
      </p:pic>
      <p:pic>
        <p:nvPicPr>
          <p:cNvPr id="10" name="Picture 9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F5BDB1A2-B735-BCFD-839D-78CA46CBC14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1" y="2883076"/>
            <a:ext cx="1198683" cy="803388"/>
          </a:xfrm>
          <a:prstGeom prst="rect">
            <a:avLst/>
          </a:prstGeom>
        </p:spPr>
      </p:pic>
      <p:pic>
        <p:nvPicPr>
          <p:cNvPr id="11" name="Picture 10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A71F0307-EA50-3701-8EC4-1444DAA407D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1" y="3757373"/>
            <a:ext cx="1198683" cy="803388"/>
          </a:xfrm>
          <a:prstGeom prst="rect">
            <a:avLst/>
          </a:prstGeom>
        </p:spPr>
      </p:pic>
      <p:pic>
        <p:nvPicPr>
          <p:cNvPr id="12" name="Picture 11" descr="A screenshot of a computer generated image of a brain&#10;&#10;Description automatically generated">
            <a:extLst>
              <a:ext uri="{FF2B5EF4-FFF2-40B4-BE49-F238E27FC236}">
                <a16:creationId xmlns:a16="http://schemas.microsoft.com/office/drawing/2014/main" id="{2DE4C270-7452-433E-DAA8-FC3F087C84B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3668" b="4579"/>
          <a:stretch/>
        </p:blipFill>
        <p:spPr>
          <a:xfrm>
            <a:off x="4981880" y="5552962"/>
            <a:ext cx="1198683" cy="8033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363B68-7C63-9D29-6455-0D490D0C6C0F}"/>
              </a:ext>
            </a:extLst>
          </p:cNvPr>
          <p:cNvSpPr txBox="1"/>
          <p:nvPr/>
        </p:nvSpPr>
        <p:spPr>
          <a:xfrm>
            <a:off x="4626939" y="1683492"/>
            <a:ext cx="155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Average all labels</a:t>
            </a:r>
          </a:p>
        </p:txBody>
      </p:sp>
      <p:pic>
        <p:nvPicPr>
          <p:cNvPr id="15" name="Picture 14" descr="A colorful graphic of a mountain&#10;&#10;Description automatically generated with medium confidence">
            <a:extLst>
              <a:ext uri="{FF2B5EF4-FFF2-40B4-BE49-F238E27FC236}">
                <a16:creationId xmlns:a16="http://schemas.microsoft.com/office/drawing/2014/main" id="{FF45C736-67F3-802F-0A5C-737292F18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0393" y="3402534"/>
            <a:ext cx="1543315" cy="15433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88DCBD-85C1-FF4D-9C80-90AFAEAFBDDC}"/>
              </a:ext>
            </a:extLst>
          </p:cNvPr>
          <p:cNvSpPr txBox="1"/>
          <p:nvPr/>
        </p:nvSpPr>
        <p:spPr>
          <a:xfrm>
            <a:off x="6520392" y="1713286"/>
            <a:ext cx="1543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Probability Map</a:t>
            </a:r>
          </a:p>
        </p:txBody>
      </p:sp>
      <p:pic>
        <p:nvPicPr>
          <p:cNvPr id="21" name="Picture 20" descr="A close-up of a name&#10;&#10;Description automatically generated">
            <a:extLst>
              <a:ext uri="{FF2B5EF4-FFF2-40B4-BE49-F238E27FC236}">
                <a16:creationId xmlns:a16="http://schemas.microsoft.com/office/drawing/2014/main" id="{521582C8-A071-81AA-D2DC-6FAF4226B2B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4834" t="12641" r="25200" b="52900"/>
          <a:stretch/>
        </p:blipFill>
        <p:spPr>
          <a:xfrm>
            <a:off x="6838120" y="3034700"/>
            <a:ext cx="907858" cy="626107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A0230C8-8401-0D10-4C13-66015B549521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4253288" y="4189318"/>
            <a:ext cx="728592" cy="176533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3CE98FED-EF51-87A7-C4A4-136BCF8304DB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 flipV="1">
            <a:off x="4253288" y="2400159"/>
            <a:ext cx="728592" cy="1789159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A781EF69-2F14-74CD-3F41-82B5922A3819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 flipV="1">
            <a:off x="4253288" y="3284770"/>
            <a:ext cx="728593" cy="904548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607E0929-D07A-1ADC-C906-445AFEE0FB37}"/>
              </a:ext>
            </a:extLst>
          </p:cNvPr>
          <p:cNvCxnSpPr>
            <a:cxnSpLocks/>
            <a:stCxn id="3" idx="3"/>
            <a:endCxn id="11" idx="1"/>
          </p:cNvCxnSpPr>
          <p:nvPr/>
        </p:nvCxnSpPr>
        <p:spPr>
          <a:xfrm flipV="1">
            <a:off x="4253288" y="4159067"/>
            <a:ext cx="728593" cy="30251"/>
          </a:xfrm>
          <a:prstGeom prst="bentConnector3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92B9ADA-58CD-ADEA-8D86-CF1E1A89F1F9}"/>
              </a:ext>
            </a:extLst>
          </p:cNvPr>
          <p:cNvSpPr/>
          <p:nvPr/>
        </p:nvSpPr>
        <p:spPr>
          <a:xfrm>
            <a:off x="8326368" y="3457336"/>
            <a:ext cx="1655832" cy="1433709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Median &amp; Morphological Filters</a:t>
            </a:r>
          </a:p>
        </p:txBody>
      </p:sp>
      <p:pic>
        <p:nvPicPr>
          <p:cNvPr id="42" name="Picture 41" descr="A diagram of a number of squares&#10;&#10;Description automatically generated">
            <a:extLst>
              <a:ext uri="{FF2B5EF4-FFF2-40B4-BE49-F238E27FC236}">
                <a16:creationId xmlns:a16="http://schemas.microsoft.com/office/drawing/2014/main" id="{E956A743-3B19-237F-9B4A-F70598D579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6369" y="4926281"/>
            <a:ext cx="1655831" cy="734237"/>
          </a:xfrm>
          <a:prstGeom prst="rect">
            <a:avLst/>
          </a:prstGeom>
        </p:spPr>
      </p:pic>
      <p:pic>
        <p:nvPicPr>
          <p:cNvPr id="44" name="Picture 4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38A1C7D3-C4E9-2D50-AB35-149A75D2D4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26369" y="5659423"/>
            <a:ext cx="1655831" cy="734237"/>
          </a:xfrm>
          <a:prstGeom prst="rect">
            <a:avLst/>
          </a:prstGeom>
        </p:spPr>
      </p:pic>
      <p:pic>
        <p:nvPicPr>
          <p:cNvPr id="46" name="Picture 45" descr="A diagram of a graph&#10;&#10;Description automatically generated">
            <a:extLst>
              <a:ext uri="{FF2B5EF4-FFF2-40B4-BE49-F238E27FC236}">
                <a16:creationId xmlns:a16="http://schemas.microsoft.com/office/drawing/2014/main" id="{B49DECB1-8939-65D0-2D46-EB26F435BB8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26368" y="2021931"/>
            <a:ext cx="1655832" cy="1045961"/>
          </a:xfrm>
          <a:prstGeom prst="rect">
            <a:avLst/>
          </a:prstGeom>
        </p:spPr>
      </p:pic>
      <p:pic>
        <p:nvPicPr>
          <p:cNvPr id="54" name="Picture 53" descr="A black and white logo&#10;&#10;Description automatically generated">
            <a:extLst>
              <a:ext uri="{FF2B5EF4-FFF2-40B4-BE49-F238E27FC236}">
                <a16:creationId xmlns:a16="http://schemas.microsoft.com/office/drawing/2014/main" id="{CA24CC82-C06C-CF83-A7C7-137457BE0D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53953" y="4006755"/>
            <a:ext cx="1299847" cy="365126"/>
          </a:xfrm>
          <a:prstGeom prst="rect">
            <a:avLst/>
          </a:prstGeom>
        </p:spPr>
      </p:pic>
      <p:pic>
        <p:nvPicPr>
          <p:cNvPr id="78" name="Picture 7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A8E0007-856D-6FA4-F649-A20C447352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53953" y="3832888"/>
            <a:ext cx="1299847" cy="652358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1CC7438-8999-E874-AB8F-81AC2761F423}"/>
              </a:ext>
            </a:extLst>
          </p:cNvPr>
          <p:cNvSpPr txBox="1"/>
          <p:nvPr/>
        </p:nvSpPr>
        <p:spPr>
          <a:xfrm>
            <a:off x="2645051" y="1690687"/>
            <a:ext cx="16082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Registration to Atlas</a:t>
            </a: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93C4B55F-EE03-5F4D-FF5A-FEB8D8136C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50515" y="4829382"/>
            <a:ext cx="485210" cy="48521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16AE0F80-8AB5-C984-C19D-75AF3909FC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8616" y="4829382"/>
            <a:ext cx="485210" cy="4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827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6EAD1B-5253-4AB4-DA9C-2EDB5BEF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45BC8-E879-DD84-AF47-8C08C5A83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275"/>
            <a:ext cx="6453851" cy="1325563"/>
          </a:xfrm>
        </p:spPr>
        <p:txBody>
          <a:bodyPr/>
          <a:lstStyle/>
          <a:p>
            <a:r>
              <a:rPr lang="en-US" dirty="0"/>
              <a:t>Resulting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456607-D0D0-B2A9-2AD6-0DD88CD71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4</a:t>
            </a:fld>
            <a:endParaRPr lang="en-CH"/>
          </a:p>
        </p:txBody>
      </p:sp>
      <p:pic>
        <p:nvPicPr>
          <p:cNvPr id="3" name="Grafik 2" descr="Ein Bild, das Screenshot, Grafiken, Kunst enthält.&#10;&#10;Automatisch generierte Beschreibung">
            <a:extLst>
              <a:ext uri="{FF2B5EF4-FFF2-40B4-BE49-F238E27FC236}">
                <a16:creationId xmlns:a16="http://schemas.microsoft.com/office/drawing/2014/main" id="{020F7339-1BD0-7048-A7B4-5FC7D452B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199" y="2164464"/>
            <a:ext cx="2866800" cy="2529066"/>
          </a:xfrm>
          <a:prstGeom prst="rect">
            <a:avLst/>
          </a:prstGeom>
        </p:spPr>
      </p:pic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AB0EB266-722E-EB6C-94AF-E0B6FB5CD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01" y="2164464"/>
            <a:ext cx="2866800" cy="2529066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F2A46D3B-7A33-FE8B-6E83-AAFAC301A2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2164464"/>
            <a:ext cx="2866800" cy="2529066"/>
          </a:xfrm>
          <a:prstGeom prst="rect">
            <a:avLst/>
          </a:prstGeom>
        </p:spPr>
      </p:pic>
      <p:pic>
        <p:nvPicPr>
          <p:cNvPr id="8" name="Picture 7" descr="A computer generated image of a brain&#10;&#10;Description automatically generated">
            <a:extLst>
              <a:ext uri="{FF2B5EF4-FFF2-40B4-BE49-F238E27FC236}">
                <a16:creationId xmlns:a16="http://schemas.microsoft.com/office/drawing/2014/main" id="{78476DDB-D501-4FC2-C663-D0EFD212C0D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7460" t="35833" r="25657" b="22297"/>
          <a:stretch/>
        </p:blipFill>
        <p:spPr>
          <a:xfrm>
            <a:off x="8962797" y="2164464"/>
            <a:ext cx="2866800" cy="2529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2F424A-0CB9-54B5-56AA-5775784516ED}"/>
              </a:ext>
            </a:extLst>
          </p:cNvPr>
          <p:cNvSpPr/>
          <p:nvPr/>
        </p:nvSpPr>
        <p:spPr>
          <a:xfrm>
            <a:off x="11027285" y="2419109"/>
            <a:ext cx="721019" cy="8681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CB4FE5-CC2F-A938-8516-5B3D781D176F}"/>
              </a:ext>
            </a:extLst>
          </p:cNvPr>
          <p:cNvSpPr txBox="1"/>
          <p:nvPr/>
        </p:nvSpPr>
        <p:spPr>
          <a:xfrm>
            <a:off x="362401" y="1856687"/>
            <a:ext cx="1881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Before median filtering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C3A495-53BC-B13A-6161-0689B32D93A2}"/>
              </a:ext>
            </a:extLst>
          </p:cNvPr>
          <p:cNvSpPr/>
          <p:nvPr/>
        </p:nvSpPr>
        <p:spPr>
          <a:xfrm>
            <a:off x="838201" y="3553428"/>
            <a:ext cx="550762" cy="54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5FB5D0-1B37-FFB2-DBC2-84BD44403093}"/>
              </a:ext>
            </a:extLst>
          </p:cNvPr>
          <p:cNvSpPr/>
          <p:nvPr/>
        </p:nvSpPr>
        <p:spPr>
          <a:xfrm>
            <a:off x="4255761" y="3854370"/>
            <a:ext cx="813676" cy="6153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1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A58CF-6C31-5E3B-2790-6CAD58C86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753C6-6898-0D6E-D029-AF4615C80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275"/>
            <a:ext cx="6453851" cy="1325563"/>
          </a:xfrm>
        </p:spPr>
        <p:txBody>
          <a:bodyPr/>
          <a:lstStyle/>
          <a:p>
            <a:r>
              <a:rPr lang="en-US" dirty="0"/>
              <a:t>Resulting Atlas Labels</a:t>
            </a:r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00988-C35E-41C2-0ECD-704E9584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DA2B9-BCB3-C64F-ADEC-8092B394DEDB}" type="slidenum">
              <a:rPr lang="en-CH" smtClean="0"/>
              <a:t>5</a:t>
            </a:fld>
            <a:endParaRPr lang="en-CH"/>
          </a:p>
        </p:txBody>
      </p:sp>
      <p:pic>
        <p:nvPicPr>
          <p:cNvPr id="9" name="Picture 8" descr="A close-up of a blue and red object&#10;&#10;Description automatically generated">
            <a:extLst>
              <a:ext uri="{FF2B5EF4-FFF2-40B4-BE49-F238E27FC236}">
                <a16:creationId xmlns:a16="http://schemas.microsoft.com/office/drawing/2014/main" id="{AC38BD3F-0A8C-FBD3-FC7B-274BA6205F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703" t="34777" r="32983" b="30659"/>
          <a:stretch/>
        </p:blipFill>
        <p:spPr>
          <a:xfrm>
            <a:off x="8962800" y="2164465"/>
            <a:ext cx="2866799" cy="2529069"/>
          </a:xfrm>
          <a:prstGeom prst="rect">
            <a:avLst/>
          </a:prstGeom>
        </p:spPr>
      </p:pic>
      <p:pic>
        <p:nvPicPr>
          <p:cNvPr id="12" name="Picture 11" descr="A close-up of a brain&#10;&#10;Description automatically generated">
            <a:extLst>
              <a:ext uri="{FF2B5EF4-FFF2-40B4-BE49-F238E27FC236}">
                <a16:creationId xmlns:a16="http://schemas.microsoft.com/office/drawing/2014/main" id="{365BD593-127D-6AE7-1FA8-AEED74C42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200" y="2164464"/>
            <a:ext cx="2866799" cy="2529066"/>
          </a:xfrm>
          <a:prstGeom prst="rect">
            <a:avLst/>
          </a:prstGeom>
        </p:spPr>
      </p:pic>
      <p:pic>
        <p:nvPicPr>
          <p:cNvPr id="14" name="Picture 13" descr="A close-up of a brain scan&#10;&#10;Description automatically generated">
            <a:extLst>
              <a:ext uri="{FF2B5EF4-FFF2-40B4-BE49-F238E27FC236}">
                <a16:creationId xmlns:a16="http://schemas.microsoft.com/office/drawing/2014/main" id="{05C5E4AC-B705-CCD1-9C89-0D5D4F297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400" y="2164465"/>
            <a:ext cx="2866800" cy="2529068"/>
          </a:xfrm>
          <a:prstGeom prst="rect">
            <a:avLst/>
          </a:prstGeom>
        </p:spPr>
      </p:pic>
      <p:pic>
        <p:nvPicPr>
          <p:cNvPr id="17" name="Picture 16" descr="A close-up of a brain scan&#10;&#10;Description automatically generated">
            <a:extLst>
              <a:ext uri="{FF2B5EF4-FFF2-40B4-BE49-F238E27FC236}">
                <a16:creationId xmlns:a16="http://schemas.microsoft.com/office/drawing/2014/main" id="{4D98E9DC-381E-5CDB-2A03-82022AC48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2164465"/>
            <a:ext cx="2866800" cy="252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28"/>
          <p:cNvGrpSpPr/>
          <p:nvPr/>
        </p:nvGrpSpPr>
        <p:grpSpPr>
          <a:xfrm>
            <a:off x="644855" y="3922361"/>
            <a:ext cx="1575804" cy="1441026"/>
            <a:chOff x="448917" y="2696587"/>
            <a:chExt cx="1181853" cy="1080769"/>
          </a:xfrm>
        </p:grpSpPr>
        <p:sp>
          <p:nvSpPr>
            <p:cNvPr id="1109" name="Google Shape;1109;p28"/>
            <p:cNvSpPr/>
            <p:nvPr/>
          </p:nvSpPr>
          <p:spPr>
            <a:xfrm rot="10800000" flipH="1">
              <a:off x="987400" y="3062481"/>
              <a:ext cx="217034" cy="714875"/>
            </a:xfrm>
            <a:custGeom>
              <a:avLst/>
              <a:gdLst/>
              <a:ahLst/>
              <a:cxnLst/>
              <a:rect l="l" t="t" r="r" b="b"/>
              <a:pathLst>
                <a:path w="7482" h="24749" extrusionOk="0">
                  <a:moveTo>
                    <a:pt x="3376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0" y="5047"/>
                    <a:pt x="249" y="5423"/>
                    <a:pt x="543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4" y="3833"/>
                    <a:pt x="5297" y="4569"/>
                    <a:pt x="6001" y="5209"/>
                  </a:cubicBezTo>
                  <a:cubicBezTo>
                    <a:pt x="6145" y="5346"/>
                    <a:pt x="6307" y="5404"/>
                    <a:pt x="6464" y="5404"/>
                  </a:cubicBezTo>
                  <a:cubicBezTo>
                    <a:pt x="7004" y="5404"/>
                    <a:pt x="7481" y="4727"/>
                    <a:pt x="6961" y="4281"/>
                  </a:cubicBezTo>
                  <a:cubicBezTo>
                    <a:pt x="5713" y="3161"/>
                    <a:pt x="4689" y="1816"/>
                    <a:pt x="3952" y="312"/>
                  </a:cubicBezTo>
                  <a:cubicBezTo>
                    <a:pt x="3824" y="104"/>
                    <a:pt x="3600" y="0"/>
                    <a:pt x="33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0" name="Google Shape;1110;p28"/>
            <p:cNvSpPr/>
            <p:nvPr/>
          </p:nvSpPr>
          <p:spPr>
            <a:xfrm>
              <a:off x="448917" y="2696587"/>
              <a:ext cx="1181853" cy="566753"/>
            </a:xfrm>
            <a:custGeom>
              <a:avLst/>
              <a:gdLst/>
              <a:ahLst/>
              <a:cxnLst/>
              <a:rect l="l" t="t" r="r" b="b"/>
              <a:pathLst>
                <a:path w="40743" h="19621" extrusionOk="0">
                  <a:moveTo>
                    <a:pt x="8418" y="0"/>
                  </a:moveTo>
                  <a:cubicBezTo>
                    <a:pt x="4100" y="0"/>
                    <a:pt x="0" y="4358"/>
                    <a:pt x="191" y="9315"/>
                  </a:cubicBezTo>
                  <a:cubicBezTo>
                    <a:pt x="415" y="14564"/>
                    <a:pt x="3872" y="18437"/>
                    <a:pt x="8545" y="18661"/>
                  </a:cubicBezTo>
                  <a:cubicBezTo>
                    <a:pt x="16962" y="19045"/>
                    <a:pt x="25380" y="19365"/>
                    <a:pt x="33797" y="19621"/>
                  </a:cubicBezTo>
                  <a:cubicBezTo>
                    <a:pt x="35782" y="16132"/>
                    <a:pt x="38534" y="13252"/>
                    <a:pt x="40743" y="9955"/>
                  </a:cubicBezTo>
                  <a:cubicBezTo>
                    <a:pt x="38726" y="8067"/>
                    <a:pt x="36838" y="6018"/>
                    <a:pt x="35110" y="3906"/>
                  </a:cubicBezTo>
                  <a:cubicBezTo>
                    <a:pt x="34118" y="2786"/>
                    <a:pt x="33221" y="1601"/>
                    <a:pt x="32389" y="385"/>
                  </a:cubicBezTo>
                  <a:cubicBezTo>
                    <a:pt x="24420" y="225"/>
                    <a:pt x="16482" y="65"/>
                    <a:pt x="8513" y="1"/>
                  </a:cubicBezTo>
                  <a:cubicBezTo>
                    <a:pt x="8481" y="1"/>
                    <a:pt x="8450" y="0"/>
                    <a:pt x="8418" y="0"/>
                  </a:cubicBezTo>
                  <a:close/>
                </a:path>
              </a:pathLst>
            </a:custGeom>
            <a:solidFill>
              <a:srgbClr val="F94145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Pre-processing</a:t>
              </a:r>
              <a:endParaRPr sz="1600" dirty="0"/>
            </a:p>
          </p:txBody>
        </p:sp>
      </p:grpSp>
      <p:grpSp>
        <p:nvGrpSpPr>
          <p:cNvPr id="1113" name="Google Shape;1113;p28"/>
          <p:cNvGrpSpPr/>
          <p:nvPr/>
        </p:nvGrpSpPr>
        <p:grpSpPr>
          <a:xfrm>
            <a:off x="2020083" y="3292618"/>
            <a:ext cx="1833351" cy="1416221"/>
            <a:chOff x="1480337" y="2224281"/>
            <a:chExt cx="1375014" cy="1062166"/>
          </a:xfrm>
        </p:grpSpPr>
        <p:sp>
          <p:nvSpPr>
            <p:cNvPr id="1114" name="Google Shape;1114;p28"/>
            <p:cNvSpPr/>
            <p:nvPr/>
          </p:nvSpPr>
          <p:spPr>
            <a:xfrm>
              <a:off x="2378550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60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60" y="24541"/>
                    <a:pt x="3208" y="24701"/>
                    <a:pt x="3456" y="24701"/>
                  </a:cubicBezTo>
                  <a:cubicBezTo>
                    <a:pt x="3704" y="24701"/>
                    <a:pt x="3952" y="24541"/>
                    <a:pt x="3984" y="24221"/>
                  </a:cubicBezTo>
                  <a:cubicBezTo>
                    <a:pt x="4080" y="20156"/>
                    <a:pt x="4048" y="16091"/>
                    <a:pt x="4048" y="12026"/>
                  </a:cubicBezTo>
                  <a:cubicBezTo>
                    <a:pt x="4048" y="9082"/>
                    <a:pt x="4272" y="6041"/>
                    <a:pt x="4048" y="3065"/>
                  </a:cubicBezTo>
                  <a:lnTo>
                    <a:pt x="4048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1115;p28"/>
            <p:cNvSpPr/>
            <p:nvPr/>
          </p:nvSpPr>
          <p:spPr>
            <a:xfrm>
              <a:off x="1480337" y="2710480"/>
              <a:ext cx="1375014" cy="575967"/>
            </a:xfrm>
            <a:custGeom>
              <a:avLst/>
              <a:gdLst/>
              <a:ahLst/>
              <a:cxnLst/>
              <a:rect l="l" t="t" r="r" b="b"/>
              <a:pathLst>
                <a:path w="47402" h="19940" extrusionOk="0">
                  <a:moveTo>
                    <a:pt x="1" y="0"/>
                  </a:moveTo>
                  <a:cubicBezTo>
                    <a:pt x="673" y="800"/>
                    <a:pt x="1345" y="1536"/>
                    <a:pt x="1921" y="2209"/>
                  </a:cubicBezTo>
                  <a:cubicBezTo>
                    <a:pt x="3714" y="4353"/>
                    <a:pt x="5666" y="6369"/>
                    <a:pt x="7714" y="8226"/>
                  </a:cubicBezTo>
                  <a:cubicBezTo>
                    <a:pt x="8130" y="8674"/>
                    <a:pt x="8194" y="9346"/>
                    <a:pt x="7906" y="9890"/>
                  </a:cubicBezTo>
                  <a:cubicBezTo>
                    <a:pt x="5922" y="13187"/>
                    <a:pt x="3265" y="15971"/>
                    <a:pt x="1185" y="19204"/>
                  </a:cubicBezTo>
                  <a:cubicBezTo>
                    <a:pt x="13859" y="19556"/>
                    <a:pt x="26534" y="19780"/>
                    <a:pt x="39208" y="19940"/>
                  </a:cubicBezTo>
                  <a:cubicBezTo>
                    <a:pt x="42089" y="17027"/>
                    <a:pt x="44841" y="13987"/>
                    <a:pt x="47402" y="10786"/>
                  </a:cubicBezTo>
                  <a:cubicBezTo>
                    <a:pt x="45577" y="8450"/>
                    <a:pt x="43529" y="6305"/>
                    <a:pt x="41545" y="4097"/>
                  </a:cubicBezTo>
                  <a:cubicBezTo>
                    <a:pt x="40584" y="3041"/>
                    <a:pt x="39560" y="1953"/>
                    <a:pt x="38600" y="768"/>
                  </a:cubicBezTo>
                  <a:lnTo>
                    <a:pt x="31495" y="672"/>
                  </a:lnTo>
                  <a:cubicBezTo>
                    <a:pt x="20997" y="480"/>
                    <a:pt x="10499" y="224"/>
                    <a:pt x="1" y="0"/>
                  </a:cubicBezTo>
                  <a:close/>
                </a:path>
              </a:pathLst>
            </a:custGeom>
            <a:solidFill>
              <a:srgbClr val="F9981C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Registration</a:t>
              </a:r>
              <a:endParaRPr sz="1600" dirty="0"/>
            </a:p>
          </p:txBody>
        </p:sp>
      </p:grpSp>
      <p:grpSp>
        <p:nvGrpSpPr>
          <p:cNvPr id="1118" name="Google Shape;1118;p28"/>
          <p:cNvGrpSpPr/>
          <p:nvPr/>
        </p:nvGrpSpPr>
        <p:grpSpPr>
          <a:xfrm>
            <a:off x="3647906" y="3972927"/>
            <a:ext cx="2358232" cy="1390457"/>
            <a:chOff x="2701205" y="2734513"/>
            <a:chExt cx="1768674" cy="1042843"/>
          </a:xfrm>
        </p:grpSpPr>
        <p:sp>
          <p:nvSpPr>
            <p:cNvPr id="1119" name="Google Shape;1119;p28"/>
            <p:cNvSpPr/>
            <p:nvPr/>
          </p:nvSpPr>
          <p:spPr>
            <a:xfrm rot="10800000" flipH="1">
              <a:off x="376897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60" y="0"/>
                  </a:moveTo>
                  <a:cubicBezTo>
                    <a:pt x="3144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0" y="5423"/>
                  </a:cubicBezTo>
                  <a:cubicBezTo>
                    <a:pt x="626" y="5423"/>
                    <a:pt x="726" y="5379"/>
                    <a:pt x="816" y="5273"/>
                  </a:cubicBezTo>
                  <a:cubicBezTo>
                    <a:pt x="1648" y="4345"/>
                    <a:pt x="2416" y="3353"/>
                    <a:pt x="3056" y="2264"/>
                  </a:cubicBezTo>
                  <a:lnTo>
                    <a:pt x="3056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28" y="24573"/>
                    <a:pt x="3192" y="24749"/>
                    <a:pt x="3456" y="24749"/>
                  </a:cubicBezTo>
                  <a:cubicBezTo>
                    <a:pt x="3720" y="24749"/>
                    <a:pt x="3984" y="24573"/>
                    <a:pt x="3984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73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0" y="312"/>
                  </a:cubicBezTo>
                  <a:cubicBezTo>
                    <a:pt x="3792" y="104"/>
                    <a:pt x="3576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0" name="Google Shape;1120;p28"/>
            <p:cNvSpPr/>
            <p:nvPr/>
          </p:nvSpPr>
          <p:spPr>
            <a:xfrm>
              <a:off x="2701205" y="2734513"/>
              <a:ext cx="1768674" cy="566753"/>
            </a:xfrm>
            <a:custGeom>
              <a:avLst/>
              <a:gdLst/>
              <a:ahLst/>
              <a:cxnLst/>
              <a:rect l="l" t="t" r="r" b="b"/>
              <a:pathLst>
                <a:path w="60973" h="19621" extrusionOk="0">
                  <a:moveTo>
                    <a:pt x="1" y="0"/>
                  </a:moveTo>
                  <a:lnTo>
                    <a:pt x="1" y="0"/>
                  </a:lnTo>
                  <a:cubicBezTo>
                    <a:pt x="545" y="576"/>
                    <a:pt x="1057" y="1153"/>
                    <a:pt x="1569" y="1697"/>
                  </a:cubicBezTo>
                  <a:cubicBezTo>
                    <a:pt x="3681" y="4065"/>
                    <a:pt x="5922" y="6402"/>
                    <a:pt x="7842" y="8994"/>
                  </a:cubicBezTo>
                  <a:cubicBezTo>
                    <a:pt x="8290" y="9570"/>
                    <a:pt x="8290" y="10402"/>
                    <a:pt x="7842" y="10978"/>
                  </a:cubicBezTo>
                  <a:cubicBezTo>
                    <a:pt x="5570" y="13795"/>
                    <a:pt x="3201" y="16579"/>
                    <a:pt x="737" y="19172"/>
                  </a:cubicBezTo>
                  <a:cubicBezTo>
                    <a:pt x="12195" y="19300"/>
                    <a:pt x="23653" y="19396"/>
                    <a:pt x="35111" y="19492"/>
                  </a:cubicBezTo>
                  <a:cubicBezTo>
                    <a:pt x="39816" y="19556"/>
                    <a:pt x="44489" y="19588"/>
                    <a:pt x="49194" y="19620"/>
                  </a:cubicBezTo>
                  <a:cubicBezTo>
                    <a:pt x="49290" y="19428"/>
                    <a:pt x="49418" y="19300"/>
                    <a:pt x="49578" y="19172"/>
                  </a:cubicBezTo>
                  <a:cubicBezTo>
                    <a:pt x="53483" y="16259"/>
                    <a:pt x="57388" y="13283"/>
                    <a:pt x="60972" y="9858"/>
                  </a:cubicBezTo>
                  <a:cubicBezTo>
                    <a:pt x="58380" y="6594"/>
                    <a:pt x="55531" y="3617"/>
                    <a:pt x="52779" y="544"/>
                  </a:cubicBezTo>
                  <a:cubicBezTo>
                    <a:pt x="35175" y="448"/>
                    <a:pt x="17604" y="256"/>
                    <a:pt x="1" y="0"/>
                  </a:cubicBezTo>
                  <a:close/>
                </a:path>
              </a:pathLst>
            </a:custGeom>
            <a:solidFill>
              <a:srgbClr val="F9C75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Feature Extraction</a:t>
              </a:r>
              <a:endParaRPr sz="1600" dirty="0"/>
            </a:p>
          </p:txBody>
        </p:sp>
      </p:grpSp>
      <p:grpSp>
        <p:nvGrpSpPr>
          <p:cNvPr id="1123" name="Google Shape;1123;p28"/>
          <p:cNvGrpSpPr/>
          <p:nvPr/>
        </p:nvGrpSpPr>
        <p:grpSpPr>
          <a:xfrm>
            <a:off x="7361563" y="3980324"/>
            <a:ext cx="2132941" cy="1383063"/>
            <a:chOff x="5486447" y="2740059"/>
            <a:chExt cx="1599706" cy="1037297"/>
          </a:xfrm>
        </p:grpSpPr>
        <p:sp>
          <p:nvSpPr>
            <p:cNvPr id="1124" name="Google Shape;1124;p28"/>
            <p:cNvSpPr/>
            <p:nvPr/>
          </p:nvSpPr>
          <p:spPr>
            <a:xfrm rot="10800000" flipH="1">
              <a:off x="6550208" y="3062481"/>
              <a:ext cx="216309" cy="714875"/>
            </a:xfrm>
            <a:custGeom>
              <a:avLst/>
              <a:gdLst/>
              <a:ahLst/>
              <a:cxnLst/>
              <a:rect l="l" t="t" r="r" b="b"/>
              <a:pathLst>
                <a:path w="7457" h="24749" extrusionOk="0">
                  <a:moveTo>
                    <a:pt x="3377" y="0"/>
                  </a:moveTo>
                  <a:cubicBezTo>
                    <a:pt x="3152" y="0"/>
                    <a:pt x="2928" y="104"/>
                    <a:pt x="2800" y="312"/>
                  </a:cubicBezTo>
                  <a:cubicBezTo>
                    <a:pt x="1872" y="1752"/>
                    <a:pt x="848" y="3193"/>
                    <a:pt x="144" y="4761"/>
                  </a:cubicBezTo>
                  <a:cubicBezTo>
                    <a:pt x="1" y="5047"/>
                    <a:pt x="249" y="5423"/>
                    <a:pt x="544" y="5423"/>
                  </a:cubicBezTo>
                  <a:cubicBezTo>
                    <a:pt x="644" y="5423"/>
                    <a:pt x="750" y="5379"/>
                    <a:pt x="848" y="5273"/>
                  </a:cubicBezTo>
                  <a:cubicBezTo>
                    <a:pt x="1680" y="4345"/>
                    <a:pt x="2416" y="3353"/>
                    <a:pt x="3088" y="2264"/>
                  </a:cubicBezTo>
                  <a:lnTo>
                    <a:pt x="3088" y="2264"/>
                  </a:lnTo>
                  <a:cubicBezTo>
                    <a:pt x="2768" y="5465"/>
                    <a:pt x="2992" y="8826"/>
                    <a:pt x="2960" y="12026"/>
                  </a:cubicBezTo>
                  <a:cubicBezTo>
                    <a:pt x="2928" y="16091"/>
                    <a:pt x="2864" y="20156"/>
                    <a:pt x="2960" y="24221"/>
                  </a:cubicBezTo>
                  <a:cubicBezTo>
                    <a:pt x="2960" y="24573"/>
                    <a:pt x="3224" y="24749"/>
                    <a:pt x="3489" y="24749"/>
                  </a:cubicBezTo>
                  <a:cubicBezTo>
                    <a:pt x="3753" y="24749"/>
                    <a:pt x="4017" y="24573"/>
                    <a:pt x="4017" y="24221"/>
                  </a:cubicBezTo>
                  <a:cubicBezTo>
                    <a:pt x="4113" y="20156"/>
                    <a:pt x="4081" y="16091"/>
                    <a:pt x="4081" y="12026"/>
                  </a:cubicBezTo>
                  <a:cubicBezTo>
                    <a:pt x="4081" y="9082"/>
                    <a:pt x="4305" y="6041"/>
                    <a:pt x="4081" y="3065"/>
                  </a:cubicBezTo>
                  <a:lnTo>
                    <a:pt x="4081" y="3065"/>
                  </a:lnTo>
                  <a:cubicBezTo>
                    <a:pt x="4657" y="3833"/>
                    <a:pt x="5297" y="4569"/>
                    <a:pt x="6033" y="5209"/>
                  </a:cubicBezTo>
                  <a:cubicBezTo>
                    <a:pt x="6170" y="5346"/>
                    <a:pt x="6325" y="5404"/>
                    <a:pt x="6476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713" y="3161"/>
                    <a:pt x="4689" y="1816"/>
                    <a:pt x="3953" y="312"/>
                  </a:cubicBezTo>
                  <a:cubicBezTo>
                    <a:pt x="3825" y="104"/>
                    <a:pt x="3601" y="0"/>
                    <a:pt x="3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1125;p28"/>
            <p:cNvSpPr/>
            <p:nvPr/>
          </p:nvSpPr>
          <p:spPr>
            <a:xfrm>
              <a:off x="5486447" y="2740059"/>
              <a:ext cx="1599706" cy="563055"/>
            </a:xfrm>
            <a:custGeom>
              <a:avLst/>
              <a:gdLst/>
              <a:ahLst/>
              <a:cxnLst/>
              <a:rect l="l" t="t" r="r" b="b"/>
              <a:pathLst>
                <a:path w="55148" h="19493" extrusionOk="0">
                  <a:moveTo>
                    <a:pt x="48810" y="0"/>
                  </a:moveTo>
                  <a:cubicBezTo>
                    <a:pt x="32551" y="192"/>
                    <a:pt x="16260" y="352"/>
                    <a:pt x="1" y="416"/>
                  </a:cubicBezTo>
                  <a:cubicBezTo>
                    <a:pt x="2945" y="3425"/>
                    <a:pt x="5858" y="6466"/>
                    <a:pt x="8675" y="9602"/>
                  </a:cubicBezTo>
                  <a:cubicBezTo>
                    <a:pt x="9123" y="10114"/>
                    <a:pt x="9187" y="11106"/>
                    <a:pt x="8675" y="11587"/>
                  </a:cubicBezTo>
                  <a:cubicBezTo>
                    <a:pt x="5986" y="14083"/>
                    <a:pt x="3426" y="16740"/>
                    <a:pt x="929" y="19492"/>
                  </a:cubicBezTo>
                  <a:cubicBezTo>
                    <a:pt x="15044" y="19460"/>
                    <a:pt x="29190" y="19332"/>
                    <a:pt x="43337" y="19204"/>
                  </a:cubicBezTo>
                  <a:lnTo>
                    <a:pt x="45001" y="19172"/>
                  </a:lnTo>
                  <a:cubicBezTo>
                    <a:pt x="48074" y="15939"/>
                    <a:pt x="51499" y="13027"/>
                    <a:pt x="55147" y="10466"/>
                  </a:cubicBezTo>
                  <a:cubicBezTo>
                    <a:pt x="53867" y="7842"/>
                    <a:pt x="52427" y="5313"/>
                    <a:pt x="50795" y="2881"/>
                  </a:cubicBezTo>
                  <a:cubicBezTo>
                    <a:pt x="50154" y="1953"/>
                    <a:pt x="49514" y="961"/>
                    <a:pt x="48810" y="0"/>
                  </a:cubicBezTo>
                  <a:close/>
                </a:path>
              </a:pathLst>
            </a:custGeom>
            <a:solidFill>
              <a:srgbClr val="43AA8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Post-processing</a:t>
              </a:r>
              <a:endParaRPr sz="1600" dirty="0"/>
            </a:p>
          </p:txBody>
        </p:sp>
      </p:grpSp>
      <p:grpSp>
        <p:nvGrpSpPr>
          <p:cNvPr id="1128" name="Google Shape;1128;p28"/>
          <p:cNvGrpSpPr/>
          <p:nvPr/>
        </p:nvGrpSpPr>
        <p:grpSpPr>
          <a:xfrm>
            <a:off x="5712698" y="3292620"/>
            <a:ext cx="1879183" cy="1439176"/>
            <a:chOff x="4249799" y="2224281"/>
            <a:chExt cx="1409387" cy="1079382"/>
          </a:xfrm>
        </p:grpSpPr>
        <p:sp>
          <p:nvSpPr>
            <p:cNvPr id="1129" name="Google Shape;1129;p28"/>
            <p:cNvSpPr/>
            <p:nvPr/>
          </p:nvSpPr>
          <p:spPr>
            <a:xfrm>
              <a:off x="5159406" y="2224281"/>
              <a:ext cx="216338" cy="713488"/>
            </a:xfrm>
            <a:custGeom>
              <a:avLst/>
              <a:gdLst/>
              <a:ahLst/>
              <a:cxnLst/>
              <a:rect l="l" t="t" r="r" b="b"/>
              <a:pathLst>
                <a:path w="7458" h="24701" extrusionOk="0">
                  <a:moveTo>
                    <a:pt x="3356" y="0"/>
                  </a:moveTo>
                  <a:cubicBezTo>
                    <a:pt x="3136" y="0"/>
                    <a:pt x="2920" y="104"/>
                    <a:pt x="2808" y="312"/>
                  </a:cubicBezTo>
                  <a:cubicBezTo>
                    <a:pt x="1848" y="1752"/>
                    <a:pt x="824" y="3193"/>
                    <a:pt x="120" y="4761"/>
                  </a:cubicBezTo>
                  <a:cubicBezTo>
                    <a:pt x="1" y="5047"/>
                    <a:pt x="237" y="5423"/>
                    <a:pt x="524" y="5423"/>
                  </a:cubicBezTo>
                  <a:cubicBezTo>
                    <a:pt x="622" y="5423"/>
                    <a:pt x="726" y="5379"/>
                    <a:pt x="824" y="5273"/>
                  </a:cubicBezTo>
                  <a:cubicBezTo>
                    <a:pt x="1656" y="4345"/>
                    <a:pt x="2392" y="3353"/>
                    <a:pt x="3064" y="2264"/>
                  </a:cubicBezTo>
                  <a:lnTo>
                    <a:pt x="3064" y="2264"/>
                  </a:lnTo>
                  <a:cubicBezTo>
                    <a:pt x="2712" y="5465"/>
                    <a:pt x="2936" y="8826"/>
                    <a:pt x="2936" y="12026"/>
                  </a:cubicBezTo>
                  <a:cubicBezTo>
                    <a:pt x="2872" y="16091"/>
                    <a:pt x="2840" y="20156"/>
                    <a:pt x="2936" y="24221"/>
                  </a:cubicBezTo>
                  <a:cubicBezTo>
                    <a:pt x="2952" y="24541"/>
                    <a:pt x="3200" y="24701"/>
                    <a:pt x="3448" y="24701"/>
                  </a:cubicBezTo>
                  <a:cubicBezTo>
                    <a:pt x="3697" y="24701"/>
                    <a:pt x="3945" y="24541"/>
                    <a:pt x="3961" y="24221"/>
                  </a:cubicBezTo>
                  <a:cubicBezTo>
                    <a:pt x="4057" y="20156"/>
                    <a:pt x="4057" y="16091"/>
                    <a:pt x="4057" y="12026"/>
                  </a:cubicBezTo>
                  <a:cubicBezTo>
                    <a:pt x="4057" y="9082"/>
                    <a:pt x="4249" y="6041"/>
                    <a:pt x="4057" y="3065"/>
                  </a:cubicBezTo>
                  <a:lnTo>
                    <a:pt x="4057" y="3065"/>
                  </a:lnTo>
                  <a:cubicBezTo>
                    <a:pt x="4601" y="3833"/>
                    <a:pt x="5273" y="4569"/>
                    <a:pt x="5977" y="5209"/>
                  </a:cubicBezTo>
                  <a:cubicBezTo>
                    <a:pt x="6129" y="5346"/>
                    <a:pt x="6295" y="5404"/>
                    <a:pt x="6454" y="5404"/>
                  </a:cubicBezTo>
                  <a:cubicBezTo>
                    <a:pt x="6999" y="5404"/>
                    <a:pt x="7458" y="4727"/>
                    <a:pt x="6937" y="4281"/>
                  </a:cubicBezTo>
                  <a:cubicBezTo>
                    <a:pt x="5689" y="3161"/>
                    <a:pt x="4665" y="1816"/>
                    <a:pt x="3929" y="312"/>
                  </a:cubicBezTo>
                  <a:cubicBezTo>
                    <a:pt x="3801" y="104"/>
                    <a:pt x="3576" y="0"/>
                    <a:pt x="3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0" name="Google Shape;1130;p28"/>
            <p:cNvSpPr/>
            <p:nvPr/>
          </p:nvSpPr>
          <p:spPr>
            <a:xfrm>
              <a:off x="4249799" y="2751151"/>
              <a:ext cx="1409387" cy="552512"/>
            </a:xfrm>
            <a:custGeom>
              <a:avLst/>
              <a:gdLst/>
              <a:ahLst/>
              <a:cxnLst/>
              <a:rect l="l" t="t" r="r" b="b"/>
              <a:pathLst>
                <a:path w="48587" h="19128" extrusionOk="0">
                  <a:moveTo>
                    <a:pt x="2913" y="0"/>
                  </a:moveTo>
                  <a:lnTo>
                    <a:pt x="2913" y="0"/>
                  </a:lnTo>
                  <a:cubicBezTo>
                    <a:pt x="5442" y="2721"/>
                    <a:pt x="7938" y="5441"/>
                    <a:pt x="10179" y="8418"/>
                  </a:cubicBezTo>
                  <a:cubicBezTo>
                    <a:pt x="10595" y="8962"/>
                    <a:pt x="10723" y="9858"/>
                    <a:pt x="10179" y="10402"/>
                  </a:cubicBezTo>
                  <a:cubicBezTo>
                    <a:pt x="6978" y="13507"/>
                    <a:pt x="3586" y="16388"/>
                    <a:pt x="1" y="19044"/>
                  </a:cubicBezTo>
                  <a:cubicBezTo>
                    <a:pt x="8462" y="19105"/>
                    <a:pt x="16924" y="19127"/>
                    <a:pt x="25377" y="19127"/>
                  </a:cubicBezTo>
                  <a:cubicBezTo>
                    <a:pt x="30257" y="19127"/>
                    <a:pt x="35135" y="19120"/>
                    <a:pt x="40008" y="19108"/>
                  </a:cubicBezTo>
                  <a:cubicBezTo>
                    <a:pt x="42793" y="16035"/>
                    <a:pt x="45609" y="12963"/>
                    <a:pt x="48586" y="10146"/>
                  </a:cubicBezTo>
                  <a:cubicBezTo>
                    <a:pt x="45449" y="6690"/>
                    <a:pt x="42217" y="3361"/>
                    <a:pt x="38984" y="32"/>
                  </a:cubicBezTo>
                  <a:cubicBezTo>
                    <a:pt x="35469" y="42"/>
                    <a:pt x="31951" y="46"/>
                    <a:pt x="28431" y="46"/>
                  </a:cubicBezTo>
                  <a:cubicBezTo>
                    <a:pt x="19932" y="46"/>
                    <a:pt x="11423" y="23"/>
                    <a:pt x="2913" y="0"/>
                  </a:cubicBezTo>
                  <a:close/>
                </a:path>
              </a:pathLst>
            </a:custGeom>
            <a:solidFill>
              <a:srgbClr val="90BE6D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Classification</a:t>
              </a:r>
              <a:endParaRPr sz="1600" dirty="0"/>
            </a:p>
          </p:txBody>
        </p:sp>
      </p:grpSp>
      <p:grpSp>
        <p:nvGrpSpPr>
          <p:cNvPr id="1133" name="Google Shape;1133;p28"/>
          <p:cNvGrpSpPr/>
          <p:nvPr/>
        </p:nvGrpSpPr>
        <p:grpSpPr>
          <a:xfrm>
            <a:off x="9248132" y="3292619"/>
            <a:ext cx="2391610" cy="1423617"/>
            <a:chOff x="6901375" y="2224281"/>
            <a:chExt cx="1793708" cy="1067713"/>
          </a:xfrm>
        </p:grpSpPr>
        <p:sp>
          <p:nvSpPr>
            <p:cNvPr id="1134" name="Google Shape;1134;p28"/>
            <p:cNvSpPr/>
            <p:nvPr/>
          </p:nvSpPr>
          <p:spPr>
            <a:xfrm>
              <a:off x="7940308" y="2224281"/>
              <a:ext cx="216309" cy="713488"/>
            </a:xfrm>
            <a:custGeom>
              <a:avLst/>
              <a:gdLst/>
              <a:ahLst/>
              <a:cxnLst/>
              <a:rect l="l" t="t" r="r" b="b"/>
              <a:pathLst>
                <a:path w="7457" h="24701" extrusionOk="0">
                  <a:moveTo>
                    <a:pt x="3361" y="0"/>
                  </a:moveTo>
                  <a:cubicBezTo>
                    <a:pt x="3145" y="0"/>
                    <a:pt x="2928" y="104"/>
                    <a:pt x="2800" y="312"/>
                  </a:cubicBezTo>
                  <a:cubicBezTo>
                    <a:pt x="1872" y="1752"/>
                    <a:pt x="816" y="3193"/>
                    <a:pt x="144" y="4761"/>
                  </a:cubicBezTo>
                  <a:cubicBezTo>
                    <a:pt x="1" y="5047"/>
                    <a:pt x="249" y="5423"/>
                    <a:pt x="531" y="5423"/>
                  </a:cubicBezTo>
                  <a:cubicBezTo>
                    <a:pt x="627" y="5423"/>
                    <a:pt x="727" y="5379"/>
                    <a:pt x="816" y="5273"/>
                  </a:cubicBezTo>
                  <a:cubicBezTo>
                    <a:pt x="1648" y="4345"/>
                    <a:pt x="2416" y="3353"/>
                    <a:pt x="3057" y="2264"/>
                  </a:cubicBezTo>
                  <a:lnTo>
                    <a:pt x="3057" y="2264"/>
                  </a:lnTo>
                  <a:cubicBezTo>
                    <a:pt x="2736" y="5465"/>
                    <a:pt x="2960" y="8826"/>
                    <a:pt x="2928" y="12026"/>
                  </a:cubicBezTo>
                  <a:cubicBezTo>
                    <a:pt x="2896" y="16091"/>
                    <a:pt x="2864" y="20156"/>
                    <a:pt x="2928" y="24221"/>
                  </a:cubicBezTo>
                  <a:cubicBezTo>
                    <a:pt x="2944" y="24541"/>
                    <a:pt x="3193" y="24701"/>
                    <a:pt x="3445" y="24701"/>
                  </a:cubicBezTo>
                  <a:cubicBezTo>
                    <a:pt x="3697" y="24701"/>
                    <a:pt x="3953" y="24541"/>
                    <a:pt x="3985" y="24221"/>
                  </a:cubicBezTo>
                  <a:cubicBezTo>
                    <a:pt x="4081" y="20156"/>
                    <a:pt x="4049" y="16091"/>
                    <a:pt x="4049" y="12026"/>
                  </a:cubicBezTo>
                  <a:cubicBezTo>
                    <a:pt x="4049" y="9082"/>
                    <a:pt x="4241" y="6041"/>
                    <a:pt x="4049" y="3065"/>
                  </a:cubicBezTo>
                  <a:lnTo>
                    <a:pt x="4049" y="3065"/>
                  </a:lnTo>
                  <a:cubicBezTo>
                    <a:pt x="4625" y="3833"/>
                    <a:pt x="5265" y="4569"/>
                    <a:pt x="6001" y="5209"/>
                  </a:cubicBezTo>
                  <a:cubicBezTo>
                    <a:pt x="6145" y="5346"/>
                    <a:pt x="6306" y="5404"/>
                    <a:pt x="6461" y="5404"/>
                  </a:cubicBezTo>
                  <a:cubicBezTo>
                    <a:pt x="6993" y="5404"/>
                    <a:pt x="7457" y="4727"/>
                    <a:pt x="6961" y="4281"/>
                  </a:cubicBezTo>
                  <a:cubicBezTo>
                    <a:pt x="5681" y="3161"/>
                    <a:pt x="4657" y="1816"/>
                    <a:pt x="3921" y="312"/>
                  </a:cubicBezTo>
                  <a:cubicBezTo>
                    <a:pt x="3793" y="104"/>
                    <a:pt x="3577" y="0"/>
                    <a:pt x="33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1135;p28"/>
            <p:cNvSpPr/>
            <p:nvPr/>
          </p:nvSpPr>
          <p:spPr>
            <a:xfrm>
              <a:off x="6901375" y="2713167"/>
              <a:ext cx="1793708" cy="578827"/>
            </a:xfrm>
            <a:custGeom>
              <a:avLst/>
              <a:gdLst/>
              <a:ahLst/>
              <a:cxnLst/>
              <a:rect l="l" t="t" r="r" b="b"/>
              <a:pathLst>
                <a:path w="61836" h="20039" extrusionOk="0">
                  <a:moveTo>
                    <a:pt x="53292" y="1"/>
                  </a:moveTo>
                  <a:cubicBezTo>
                    <a:pt x="53228" y="1"/>
                    <a:pt x="53163" y="1"/>
                    <a:pt x="53098" y="3"/>
                  </a:cubicBezTo>
                  <a:cubicBezTo>
                    <a:pt x="36455" y="387"/>
                    <a:pt x="19780" y="675"/>
                    <a:pt x="3137" y="899"/>
                  </a:cubicBezTo>
                  <a:lnTo>
                    <a:pt x="3553" y="1507"/>
                  </a:lnTo>
                  <a:cubicBezTo>
                    <a:pt x="5537" y="4324"/>
                    <a:pt x="7266" y="7301"/>
                    <a:pt x="8738" y="10437"/>
                  </a:cubicBezTo>
                  <a:cubicBezTo>
                    <a:pt x="8802" y="10597"/>
                    <a:pt x="8866" y="10789"/>
                    <a:pt x="8866" y="10981"/>
                  </a:cubicBezTo>
                  <a:cubicBezTo>
                    <a:pt x="9442" y="11621"/>
                    <a:pt x="9346" y="12614"/>
                    <a:pt x="8642" y="13126"/>
                  </a:cubicBezTo>
                  <a:cubicBezTo>
                    <a:pt x="5569" y="15142"/>
                    <a:pt x="2657" y="17478"/>
                    <a:pt x="0" y="20039"/>
                  </a:cubicBezTo>
                  <a:cubicBezTo>
                    <a:pt x="17699" y="19815"/>
                    <a:pt x="35399" y="19527"/>
                    <a:pt x="53098" y="19111"/>
                  </a:cubicBezTo>
                  <a:cubicBezTo>
                    <a:pt x="57547" y="19015"/>
                    <a:pt x="61836" y="14790"/>
                    <a:pt x="61612" y="9573"/>
                  </a:cubicBezTo>
                  <a:cubicBezTo>
                    <a:pt x="61422" y="4553"/>
                    <a:pt x="57963" y="1"/>
                    <a:pt x="53292" y="1"/>
                  </a:cubicBezTo>
                  <a:close/>
                </a:path>
              </a:pathLst>
            </a:custGeom>
            <a:solidFill>
              <a:srgbClr val="577590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 dirty="0"/>
                <a:t>               Evaluation</a:t>
              </a:r>
              <a:endParaRPr sz="1600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B48B959-A92B-8026-AFFA-3126EF9C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Pipeline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89FC5C-DC16-CACA-2041-2930DC60BC4A}"/>
              </a:ext>
            </a:extLst>
          </p:cNvPr>
          <p:cNvSpPr txBox="1"/>
          <p:nvPr/>
        </p:nvSpPr>
        <p:spPr>
          <a:xfrm>
            <a:off x="466987" y="5398972"/>
            <a:ext cx="20810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Skull stripping</a:t>
            </a:r>
          </a:p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Z-Score Normalization</a:t>
            </a:r>
          </a:p>
          <a:p>
            <a:pPr algn="ctr"/>
            <a:r>
              <a:rPr lang="en-US" sz="1600" dirty="0">
                <a:solidFill>
                  <a:srgbClr val="F9414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Salt &amp; Pepper Noise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987B41-0888-8901-1783-9385FC4C9BF9}"/>
              </a:ext>
            </a:extLst>
          </p:cNvPr>
          <p:cNvSpPr txBox="1"/>
          <p:nvPr/>
        </p:nvSpPr>
        <p:spPr>
          <a:xfrm>
            <a:off x="2220659" y="2864747"/>
            <a:ext cx="22613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981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Affine registration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C6C7E-8762-2C3C-152A-F21EC7B1FCC1}"/>
              </a:ext>
            </a:extLst>
          </p:cNvPr>
          <p:cNvSpPr txBox="1"/>
          <p:nvPr/>
        </p:nvSpPr>
        <p:spPr>
          <a:xfrm>
            <a:off x="4154926" y="5398972"/>
            <a:ext cx="183335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9C75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T1 &amp; T2 Basic Descriptive Statistics (mean, SNR, variance..)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98D92-EF63-80C2-464D-1642ABB9F9DB}"/>
              </a:ext>
            </a:extLst>
          </p:cNvPr>
          <p:cNvSpPr txBox="1"/>
          <p:nvPr/>
        </p:nvSpPr>
        <p:spPr>
          <a:xfrm>
            <a:off x="6028333" y="2327534"/>
            <a:ext cx="2082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Random Forest</a:t>
            </a:r>
          </a:p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Number of Trees: 700 </a:t>
            </a:r>
          </a:p>
          <a:p>
            <a:pPr algn="ctr"/>
            <a:r>
              <a:rPr lang="en-US" sz="1600" dirty="0">
                <a:solidFill>
                  <a:srgbClr val="90BE6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Tree Depth: 45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9A299-877E-53B6-1277-7D1C24C464E6}"/>
              </a:ext>
            </a:extLst>
          </p:cNvPr>
          <p:cNvSpPr txBox="1"/>
          <p:nvPr/>
        </p:nvSpPr>
        <p:spPr>
          <a:xfrm>
            <a:off x="8007441" y="5559590"/>
            <a:ext cx="18333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43AA8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Skipped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6ABF56-57E7-288F-11DE-49A1A6D809D4}"/>
              </a:ext>
            </a:extLst>
          </p:cNvPr>
          <p:cNvSpPr txBox="1"/>
          <p:nvPr/>
        </p:nvSpPr>
        <p:spPr>
          <a:xfrm>
            <a:off x="9716679" y="2416252"/>
            <a:ext cx="18333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DICE Scores</a:t>
            </a:r>
          </a:p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Time</a:t>
            </a:r>
          </a:p>
          <a:p>
            <a:pPr algn="ctr"/>
            <a:r>
              <a:rPr lang="en-US" sz="1600" dirty="0">
                <a:solidFill>
                  <a:srgbClr val="57759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Robustness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DAB1D-BE9C-F220-CED8-2865DFE37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CB6E2-C231-FAD1-C017-9DAA53BC4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B3B29B1F-09CD-1946-0721-485C645CC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54" y="1937322"/>
            <a:ext cx="6098054" cy="2983356"/>
          </a:xfrm>
          <a:prstGeom prst="rect">
            <a:avLst/>
          </a:prstGeom>
        </p:spPr>
      </p:pic>
      <p:pic>
        <p:nvPicPr>
          <p:cNvPr id="12" name="Picture 11" descr="A table of dice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EBE216ED-4C5E-D378-C5C5-C1CF8D47B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7321"/>
            <a:ext cx="6098056" cy="298335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70173D7-032F-BF24-3961-6E34ABB4E65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4538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  <a:endParaRPr lang="en-CH"/>
          </a:p>
        </p:txBody>
      </p:sp>
      <p:pic>
        <p:nvPicPr>
          <p:cNvPr id="13" name="Picture 12" descr="A table of average dice&#10;&#10;Description automatically generated">
            <a:extLst>
              <a:ext uri="{FF2B5EF4-FFF2-40B4-BE49-F238E27FC236}">
                <a16:creationId xmlns:a16="http://schemas.microsoft.com/office/drawing/2014/main" id="{1DDAE0BF-E722-2101-4C86-8C0F56744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38460"/>
            <a:ext cx="6096000" cy="3376245"/>
          </a:xfrm>
          <a:prstGeom prst="rect">
            <a:avLst/>
          </a:prstGeom>
        </p:spPr>
      </p:pic>
      <p:pic>
        <p:nvPicPr>
          <p:cNvPr id="15" name="Picture 14" descr="A table of dice with numbers and letters&#10;&#10;Description automatically generated with medium confidence">
            <a:extLst>
              <a:ext uri="{FF2B5EF4-FFF2-40B4-BE49-F238E27FC236}">
                <a16:creationId xmlns:a16="http://schemas.microsoft.com/office/drawing/2014/main" id="{0FE2C113-1817-E1E8-9C90-E16E7DF0C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944" y="1937321"/>
            <a:ext cx="6098056" cy="3377384"/>
          </a:xfrm>
          <a:prstGeom prst="rect">
            <a:avLst/>
          </a:prstGeom>
        </p:spPr>
      </p:pic>
      <p:pic>
        <p:nvPicPr>
          <p:cNvPr id="24" name="Picture 23" descr="A graph of data being measured&#10;&#10;Description automatically generated with medium confidence">
            <a:extLst>
              <a:ext uri="{FF2B5EF4-FFF2-40B4-BE49-F238E27FC236}">
                <a16:creationId xmlns:a16="http://schemas.microsoft.com/office/drawing/2014/main" id="{077FDBCA-81D2-3E49-F776-933DD09B69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0177" y="4925825"/>
            <a:ext cx="3285479" cy="193217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2FCFBBD-9007-5D8F-54A2-768FA0969800}"/>
              </a:ext>
            </a:extLst>
          </p:cNvPr>
          <p:cNvSpPr/>
          <p:nvPr/>
        </p:nvSpPr>
        <p:spPr>
          <a:xfrm>
            <a:off x="2450677" y="2776158"/>
            <a:ext cx="1192592" cy="6985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8FE475-C664-C030-0ECF-E836B089DA53}"/>
              </a:ext>
            </a:extLst>
          </p:cNvPr>
          <p:cNvSpPr/>
          <p:nvPr/>
        </p:nvSpPr>
        <p:spPr>
          <a:xfrm>
            <a:off x="1289743" y="3474720"/>
            <a:ext cx="1160856" cy="10544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41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6A63C-C41E-D181-1A2A-1B95FCEE1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C3337-E832-CD6C-7684-A86A854E4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2" name="Grafik 7" descr="Ein Bild, das Screenshot, Farbigkeit, Grafiken enthält.&#10;&#10;Automatisch generierte Beschreibung">
            <a:extLst>
              <a:ext uri="{FF2B5EF4-FFF2-40B4-BE49-F238E27FC236}">
                <a16:creationId xmlns:a16="http://schemas.microsoft.com/office/drawing/2014/main" id="{96F6670E-4724-FF8E-CD27-3A2B7E5676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80" t="-1" r="18434" b="-6"/>
          <a:stretch/>
        </p:blipFill>
        <p:spPr>
          <a:xfrm>
            <a:off x="300419" y="3942473"/>
            <a:ext cx="2209579" cy="2371397"/>
          </a:xfrm>
          <a:prstGeom prst="rect">
            <a:avLst/>
          </a:prstGeom>
        </p:spPr>
      </p:pic>
      <p:pic>
        <p:nvPicPr>
          <p:cNvPr id="3" name="Grafik 11" descr="Ein Bild, das Farbigkeit, Screenshot, Kunst, Grafiken enthält.&#10;&#10;Automatisch generierte Beschreibung">
            <a:extLst>
              <a:ext uri="{FF2B5EF4-FFF2-40B4-BE49-F238E27FC236}">
                <a16:creationId xmlns:a16="http://schemas.microsoft.com/office/drawing/2014/main" id="{65011328-B115-737E-95D8-24BC2C9E8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388" y="1673718"/>
            <a:ext cx="2291194" cy="2285725"/>
          </a:xfrm>
          <a:prstGeom prst="rect">
            <a:avLst/>
          </a:prstGeom>
        </p:spPr>
      </p:pic>
      <p:pic>
        <p:nvPicPr>
          <p:cNvPr id="5" name="Grafik 17" descr="Ein Bild, das Kunst, Astronomie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FB1B413E-99F7-3EC8-AD13-9328EA7C4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582" y="1676439"/>
            <a:ext cx="2291194" cy="2280283"/>
          </a:xfrm>
          <a:prstGeom prst="rect">
            <a:avLst/>
          </a:prstGeom>
        </p:spPr>
      </p:pic>
      <p:pic>
        <p:nvPicPr>
          <p:cNvPr id="6" name="Grafik 13" descr="Ein Bild, das Screenshot, Grafiken, Farbigkeit, Kunst enthält.&#10;&#10;Automatisch generierte Beschreibung">
            <a:extLst>
              <a:ext uri="{FF2B5EF4-FFF2-40B4-BE49-F238E27FC236}">
                <a16:creationId xmlns:a16="http://schemas.microsoft.com/office/drawing/2014/main" id="{96863299-1666-930D-8271-E3E5A13C3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194" y="1667646"/>
            <a:ext cx="2291194" cy="2274827"/>
          </a:xfrm>
          <a:prstGeom prst="rect">
            <a:avLst/>
          </a:prstGeom>
        </p:spPr>
      </p:pic>
      <p:pic>
        <p:nvPicPr>
          <p:cNvPr id="9" name="Grafik 26" descr="Ein Bild, das Kunst, Cartoon, Grafiken, Screenshot enthält.&#10;&#10;Automatisch generierte Beschreibung">
            <a:extLst>
              <a:ext uri="{FF2B5EF4-FFF2-40B4-BE49-F238E27FC236}">
                <a16:creationId xmlns:a16="http://schemas.microsoft.com/office/drawing/2014/main" id="{DBF2E075-3C0F-165D-F6E5-FA90399EB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7628" y="3942473"/>
            <a:ext cx="2375179" cy="2371397"/>
          </a:xfrm>
          <a:prstGeom prst="rect">
            <a:avLst/>
          </a:prstGeom>
        </p:spPr>
      </p:pic>
      <p:pic>
        <p:nvPicPr>
          <p:cNvPr id="11" name="Grafik 9" descr="Ein Bild, das Screenshot, Grafiken, Kunst, Astronomie enthält.&#10;&#10;Automatisch generierte Beschreibung">
            <a:extLst>
              <a:ext uri="{FF2B5EF4-FFF2-40B4-BE49-F238E27FC236}">
                <a16:creationId xmlns:a16="http://schemas.microsoft.com/office/drawing/2014/main" id="{35B113B1-45C5-211B-BA8A-09D08B1FABE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009" r="17201" b="4"/>
          <a:stretch/>
        </p:blipFill>
        <p:spPr>
          <a:xfrm>
            <a:off x="4876855" y="3942473"/>
            <a:ext cx="2291791" cy="2371404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1D48F052-917A-BFE6-8DEC-804F149D1F3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9721" t="22894" r="34886" b="36095"/>
          <a:stretch/>
        </p:blipFill>
        <p:spPr>
          <a:xfrm>
            <a:off x="7164274" y="1689018"/>
            <a:ext cx="2401694" cy="2274828"/>
          </a:xfrm>
          <a:prstGeom prst="rect">
            <a:avLst/>
          </a:prstGeom>
        </p:spPr>
      </p:pic>
      <p:pic>
        <p:nvPicPr>
          <p:cNvPr id="16" name="Picture 15" descr="A computer generated image of a colorful object&#10;&#10;Description automatically generated">
            <a:extLst>
              <a:ext uri="{FF2B5EF4-FFF2-40B4-BE49-F238E27FC236}">
                <a16:creationId xmlns:a16="http://schemas.microsoft.com/office/drawing/2014/main" id="{FFE637A0-702E-F63D-CA52-46AE515BB07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8694" t="9843" r="16420" b="11779"/>
          <a:stretch/>
        </p:blipFill>
        <p:spPr>
          <a:xfrm>
            <a:off x="7160499" y="3956722"/>
            <a:ext cx="2401693" cy="2371404"/>
          </a:xfrm>
          <a:prstGeom prst="rect">
            <a:avLst/>
          </a:prstGeom>
        </p:spPr>
      </p:pic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26390403-2D23-A3A9-6455-80C5B0C9244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70269" y="2839011"/>
            <a:ext cx="2248878" cy="227482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6085F23-C92F-3DDD-E6E2-F4028F636BC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4538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Atlas (Best &amp; Worst)</a:t>
            </a:r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31421-1434-6F0A-E268-AF21EBAA4AFC}"/>
              </a:ext>
            </a:extLst>
          </p:cNvPr>
          <p:cNvSpPr/>
          <p:nvPr/>
        </p:nvSpPr>
        <p:spPr>
          <a:xfrm>
            <a:off x="590309" y="4525701"/>
            <a:ext cx="653028" cy="1226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B78050-2B80-54DD-0E89-40BCCA87F0B8}"/>
              </a:ext>
            </a:extLst>
          </p:cNvPr>
          <p:cNvSpPr/>
          <p:nvPr/>
        </p:nvSpPr>
        <p:spPr>
          <a:xfrm>
            <a:off x="2799888" y="4084081"/>
            <a:ext cx="671510" cy="18537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0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FFE751-13EF-D79A-29A4-C8AB5AB0B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0B0512-87B4-E781-FB92-61D7208A9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CFB405-C24A-CECB-2875-66121AB050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64538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RF (Best &amp; Worst)</a:t>
            </a:r>
            <a:endParaRPr lang="en-CH"/>
          </a:p>
        </p:txBody>
      </p:sp>
      <p:pic>
        <p:nvPicPr>
          <p:cNvPr id="10" name="Grafik 23" descr="Ein Bild, das Screenshot, Grafiken, Kunst, Grafikdesign enthält.&#10;&#10;Automatisch generierte Beschreibung">
            <a:extLst>
              <a:ext uri="{FF2B5EF4-FFF2-40B4-BE49-F238E27FC236}">
                <a16:creationId xmlns:a16="http://schemas.microsoft.com/office/drawing/2014/main" id="{CA956FCD-03DE-5DA9-6886-31EA89287E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182" r="-638"/>
          <a:stretch/>
        </p:blipFill>
        <p:spPr>
          <a:xfrm>
            <a:off x="2509322" y="1752771"/>
            <a:ext cx="2102108" cy="2245706"/>
          </a:xfrm>
          <a:prstGeom prst="rect">
            <a:avLst/>
          </a:prstGeom>
        </p:spPr>
      </p:pic>
      <p:pic>
        <p:nvPicPr>
          <p:cNvPr id="12" name="Grafik 25" descr="Ein Bild, das Screenshot, Grafiken, Grafikdesign, Farbigkeit enthält.&#10;&#10;Automatisch generierte Beschreibung">
            <a:extLst>
              <a:ext uri="{FF2B5EF4-FFF2-40B4-BE49-F238E27FC236}">
                <a16:creationId xmlns:a16="http://schemas.microsoft.com/office/drawing/2014/main" id="{AF016534-4127-3815-E99A-7B16B6EB9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21" y="1752777"/>
            <a:ext cx="2263665" cy="2245699"/>
          </a:xfrm>
          <a:prstGeom prst="rect">
            <a:avLst/>
          </a:prstGeom>
        </p:spPr>
      </p:pic>
      <p:pic>
        <p:nvPicPr>
          <p:cNvPr id="13" name="Grafik 29" descr="Ein Bild, das Grafiken, Grafikdesign, Screenshot, Astronomie enthält.&#10;&#10;Automatisch generierte Beschreibung">
            <a:extLst>
              <a:ext uri="{FF2B5EF4-FFF2-40B4-BE49-F238E27FC236}">
                <a16:creationId xmlns:a16="http://schemas.microsoft.com/office/drawing/2014/main" id="{B3102C09-3172-90A9-74DB-3C5E68A88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880" y="1757872"/>
            <a:ext cx="2256451" cy="2245706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714E4BCC-1383-2FF2-7F30-C3DB6D46DB7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CH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985DA2B9-BCB3-C64F-ADEC-8092B394DEDB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18" name="Grafik 33" descr="Ein Bild, das Farbigkeit, Screenshot, Fraktalkunst, Kunst enthält.&#10;&#10;Automatisch generierte Beschreibung">
            <a:extLst>
              <a:ext uri="{FF2B5EF4-FFF2-40B4-BE49-F238E27FC236}">
                <a16:creationId xmlns:a16="http://schemas.microsoft.com/office/drawing/2014/main" id="{199D9BB8-DB6B-A4A1-4C6E-BDAB0F931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3308" y="3976424"/>
            <a:ext cx="2168512" cy="2165059"/>
          </a:xfrm>
          <a:prstGeom prst="rect">
            <a:avLst/>
          </a:prstGeom>
        </p:spPr>
      </p:pic>
      <p:pic>
        <p:nvPicPr>
          <p:cNvPr id="20" name="Grafik 35" descr="Ein Bild, das Farbigkeit, Grafiken, Screenshot, Kunst enthält.&#10;&#10;Automatisch generierte Beschreibung">
            <a:extLst>
              <a:ext uri="{FF2B5EF4-FFF2-40B4-BE49-F238E27FC236}">
                <a16:creationId xmlns:a16="http://schemas.microsoft.com/office/drawing/2014/main" id="{3017535C-A53A-5293-A382-607126F366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422" y="3976424"/>
            <a:ext cx="2182888" cy="2165563"/>
          </a:xfrm>
          <a:prstGeom prst="rect">
            <a:avLst/>
          </a:prstGeom>
        </p:spPr>
      </p:pic>
      <p:pic>
        <p:nvPicPr>
          <p:cNvPr id="21" name="Grafik 37" descr="Ein Bild, das Grafiken, Screenshot, Farbigkeit, Grafikdesign enthält.&#10;&#10;Automatisch generierte Beschreibung">
            <a:extLst>
              <a:ext uri="{FF2B5EF4-FFF2-40B4-BE49-F238E27FC236}">
                <a16:creationId xmlns:a16="http://schemas.microsoft.com/office/drawing/2014/main" id="{05FFBD37-7E93-5AD9-9C8A-025B040D98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7443" y="3976424"/>
            <a:ext cx="2182888" cy="2172494"/>
          </a:xfrm>
          <a:prstGeom prst="rect">
            <a:avLst/>
          </a:prstGeom>
        </p:spPr>
      </p:pic>
      <p:pic>
        <p:nvPicPr>
          <p:cNvPr id="23" name="Picture 22" descr="A screenshot of a graph&#10;&#10;Description automatically generated">
            <a:extLst>
              <a:ext uri="{FF2B5EF4-FFF2-40B4-BE49-F238E27FC236}">
                <a16:creationId xmlns:a16="http://schemas.microsoft.com/office/drawing/2014/main" id="{F9EBEC9A-01BD-4605-25C6-75CC403DCC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77844" y="2822868"/>
            <a:ext cx="2210578" cy="22360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545483-6650-A055-2E7F-50E806FFBBB5}"/>
              </a:ext>
            </a:extLst>
          </p:cNvPr>
          <p:cNvSpPr/>
          <p:nvPr/>
        </p:nvSpPr>
        <p:spPr>
          <a:xfrm>
            <a:off x="972273" y="5058952"/>
            <a:ext cx="907657" cy="6126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4C087-F248-69B5-2BB9-A8A506474B8D}"/>
              </a:ext>
            </a:extLst>
          </p:cNvPr>
          <p:cNvSpPr/>
          <p:nvPr/>
        </p:nvSpPr>
        <p:spPr>
          <a:xfrm>
            <a:off x="3264061" y="4757194"/>
            <a:ext cx="689226" cy="613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28A9CA-0D74-1326-04B7-B9C36EFAAE97}"/>
              </a:ext>
            </a:extLst>
          </p:cNvPr>
          <p:cNvSpPr/>
          <p:nvPr/>
        </p:nvSpPr>
        <p:spPr>
          <a:xfrm>
            <a:off x="5418194" y="4874870"/>
            <a:ext cx="689226" cy="6134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D105B-6BBF-6BA9-C45B-8FD453E4B50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5824" t="36596" r="30316" b="12730"/>
          <a:stretch/>
        </p:blipFill>
        <p:spPr>
          <a:xfrm>
            <a:off x="6820331" y="3985014"/>
            <a:ext cx="2401694" cy="2156469"/>
          </a:xfrm>
          <a:prstGeom prst="rect">
            <a:avLst/>
          </a:prstGeom>
        </p:spPr>
      </p:pic>
      <p:pic>
        <p:nvPicPr>
          <p:cNvPr id="9" name="Picture 8" descr="A close up of a colorful object&#10;&#10;Description automatically generated">
            <a:extLst>
              <a:ext uri="{FF2B5EF4-FFF2-40B4-BE49-F238E27FC236}">
                <a16:creationId xmlns:a16="http://schemas.microsoft.com/office/drawing/2014/main" id="{18C566DE-B486-9FD3-0BC2-0FF0239EEB6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6765" t="31325" r="33826" b="21260"/>
          <a:stretch/>
        </p:blipFill>
        <p:spPr>
          <a:xfrm>
            <a:off x="6820331" y="1757873"/>
            <a:ext cx="2401694" cy="224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72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485</Words>
  <Application>Microsoft Macintosh PowerPoint</Application>
  <PresentationFormat>Widescreen</PresentationFormat>
  <Paragraphs>88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Fira Sans Extra Condensed Medium</vt:lpstr>
      <vt:lpstr>Wingdings</vt:lpstr>
      <vt:lpstr>Office Theme</vt:lpstr>
      <vt:lpstr>Atlas-based Segmentation Consists of a Powerful Baseline for Brain Tissue Segmentation when Compared to a ML-based Approach</vt:lpstr>
      <vt:lpstr>What is an Atlas?</vt:lpstr>
      <vt:lpstr>Construction of Atlas Labels</vt:lpstr>
      <vt:lpstr>Resulting Atlas Labels</vt:lpstr>
      <vt:lpstr>Resulting Atlas Labels</vt:lpstr>
      <vt:lpstr>Random Forest Pipeline</vt:lpstr>
      <vt:lpstr>PowerPoint Presentation</vt:lpstr>
      <vt:lpstr>PowerPoint Presentation</vt:lpstr>
      <vt:lpstr>PowerPoint Presentation</vt:lpstr>
      <vt:lpstr>Discussion</vt:lpstr>
      <vt:lpstr>PowerPoint Presentation</vt:lpstr>
      <vt:lpstr>PowerPoint Presentation</vt:lpstr>
      <vt:lpstr>References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Portmann, Rafaela Tamara (STUDENTS)</dc:creator>
  <cp:lastModifiedBy>Biebuyck, Antoine Corentin R. (STUDENTS)</cp:lastModifiedBy>
  <cp:revision>112</cp:revision>
  <dcterms:created xsi:type="dcterms:W3CDTF">2022-11-10T12:20:49Z</dcterms:created>
  <dcterms:modified xsi:type="dcterms:W3CDTF">2024-12-17T20:06:32Z</dcterms:modified>
</cp:coreProperties>
</file>